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11" r:id="rId40"/>
    <p:sldId id="295" r:id="rId41"/>
    <p:sldId id="312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6071-28E5-48ED-948B-A004A7310A7C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EC81F-F35D-46E4-B278-D3A816D77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C84-B4E0-4E3D-93E9-5AE6EAB1EF70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7EA1D-3164-478E-86B3-FAECA1EFF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692150"/>
            <a:ext cx="706755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628775"/>
            <a:ext cx="7185025" cy="2408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4189413"/>
            <a:ext cx="7185025" cy="2408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3B43CA7-ECC9-433D-923B-6523C5D06551}" type="datetimeFigureOut">
              <a:rPr lang="en-US" smtClean="0"/>
              <a:pPr/>
              <a:t>10/10/2014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4539EB-7D0A-42A6-94B2-78FB524EC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homepages.enterprise.net/rogerp/george/boole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cedmagic.com/history/atanasoff-berry-computer.jpg&amp;imgrefurl=http://www.cedmagic.com/history/atanasoff-berry-computer.html&amp;h=326&amp;w=400&amp;prev=/images?q=Atanasoff&amp;svnum=10&amp;hl=en&amp;lr=&amp;ie=UTF-8&amp;oe=UTF-8&amp;sa=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o.wikipedia.org/wiki/Ceas" TargetMode="External"/><Relationship Id="rId2" Type="http://schemas.openxmlformats.org/officeDocument/2006/relationships/hyperlink" Target="http://ro.wikipedia.org/w/index.php?title=Magistral%C4%83&amp;action=edit&amp;redlink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math4all.home.ro/aritmetica/images/abac_japonez.gif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irrsae.veneto.it/museo/origini/benedetti/pascalina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INFORMATICA ECONOMICA</a:t>
            </a:r>
            <a:br>
              <a:rPr lang="en-US" dirty="0" smtClean="0"/>
            </a:br>
            <a:r>
              <a:rPr lang="en-US" dirty="0" smtClean="0"/>
              <a:t>Curs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7406640" cy="1752600"/>
          </a:xfrm>
        </p:spPr>
        <p:txBody>
          <a:bodyPr/>
          <a:lstStyle/>
          <a:p>
            <a:r>
              <a:rPr lang="en-US" dirty="0" smtClean="0"/>
              <a:t>Conf. Dr Ana-Ramona </a:t>
            </a:r>
            <a:r>
              <a:rPr lang="en-US" dirty="0" err="1" smtClean="0"/>
              <a:t>Bologa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4752975" cy="649288"/>
          </a:xfrm>
          <a:gradFill rotWithShape="1">
            <a:gsLst>
              <a:gs pos="0">
                <a:srgbClr val="FFCDF5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sz="240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Ă</a:t>
            </a: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ZBOIUL DE </a:t>
            </a:r>
            <a:r>
              <a:rPr lang="en-US" sz="240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Ţ</a:t>
            </a: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ESUT AL LUI </a:t>
            </a:r>
            <a:r>
              <a:rPr lang="ro-RO" sz="24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o-RO" sz="2400" smtClean="0">
                <a:solidFill>
                  <a:srgbClr val="FF0000"/>
                </a:solidFill>
                <a:latin typeface="Arial" charset="0"/>
              </a:rPr>
            </a:br>
            <a:r>
              <a:rPr lang="en-US" sz="2400" smtClean="0">
                <a:latin typeface="Arial" charset="0"/>
              </a:rPr>
              <a:t>JOSEPH-MARIE JACQUARD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2672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000" b="1" dirty="0" err="1" smtClean="0"/>
              <a:t>Aceast</a:t>
            </a:r>
            <a:r>
              <a:rPr lang="en-US" sz="2000" b="1" dirty="0" err="1" smtClean="0">
                <a:cs typeface="Times New Roman" pitchFamily="18" charset="0"/>
              </a:rPr>
              <a:t>ă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 smtClean="0"/>
              <a:t>inven</a:t>
            </a:r>
            <a:r>
              <a:rPr lang="en-US" sz="2000" b="1" dirty="0" err="1" smtClean="0">
                <a:cs typeface="Times New Roman" pitchFamily="18" charset="0"/>
              </a:rPr>
              <a:t>ţ</a:t>
            </a:r>
            <a:r>
              <a:rPr lang="en-US" sz="2000" b="1" dirty="0" err="1" smtClean="0"/>
              <a:t>ie</a:t>
            </a:r>
            <a:r>
              <a:rPr lang="en-US" sz="2000" b="1" dirty="0" smtClean="0"/>
              <a:t> din 1801 era, de </a:t>
            </a:r>
            <a:r>
              <a:rPr lang="en-US" sz="2000" b="1" dirty="0" err="1" smtClean="0"/>
              <a:t>fapt</a:t>
            </a:r>
            <a:r>
              <a:rPr lang="en-US" sz="2000" b="1" dirty="0" smtClean="0"/>
              <a:t>, o </a:t>
            </a:r>
            <a:r>
              <a:rPr lang="en-US" sz="2000" b="1" dirty="0" err="1" smtClean="0"/>
              <a:t>modernizare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adus</a:t>
            </a:r>
            <a:r>
              <a:rPr lang="en-US" sz="2000" b="1" dirty="0" err="1" smtClean="0">
                <a:cs typeface="Times New Roman" pitchFamily="18" charset="0"/>
              </a:rPr>
              <a:t>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</a:t>
            </a:r>
            <a:r>
              <a:rPr lang="en-US" sz="2000" b="1" dirty="0" err="1" smtClean="0">
                <a:cs typeface="Times New Roman" pitchFamily="18" charset="0"/>
              </a:rPr>
              <a:t>ă</a:t>
            </a:r>
            <a:r>
              <a:rPr lang="en-US" sz="2000" b="1" dirty="0" err="1" smtClean="0"/>
              <a:t>zboiului</a:t>
            </a:r>
            <a:r>
              <a:rPr lang="en-US" sz="2000" b="1" dirty="0" smtClean="0"/>
              <a:t> de </a:t>
            </a:r>
            <a:r>
              <a:rPr lang="en-US" sz="2000" b="1" dirty="0" err="1" smtClean="0">
                <a:cs typeface="Times New Roman" pitchFamily="18" charset="0"/>
              </a:rPr>
              <a:t>ţ</a:t>
            </a:r>
            <a:r>
              <a:rPr lang="en-US" sz="2000" b="1" dirty="0" err="1" smtClean="0"/>
              <a:t>esut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Vaucanson</a:t>
            </a:r>
            <a:r>
              <a:rPr lang="en-US" sz="2000" b="1" dirty="0" smtClean="0"/>
              <a:t> din 1740. </a:t>
            </a:r>
            <a:endParaRPr lang="ro-RO" sz="2000" b="1" dirty="0" smtClean="0"/>
          </a:p>
          <a:p>
            <a:pPr marL="0" indent="0" eaLnBrk="1" hangingPunct="1">
              <a:lnSpc>
                <a:spcPct val="90000"/>
              </a:lnSpc>
            </a:pPr>
            <a:endParaRPr lang="ro-RO" sz="2000" b="1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err="1" smtClean="0"/>
              <a:t>Perfec</a:t>
            </a:r>
            <a:r>
              <a:rPr lang="en-US" sz="2000" b="1" dirty="0" err="1" smtClean="0">
                <a:cs typeface="Times New Roman" pitchFamily="18" charset="0"/>
              </a:rPr>
              <a:t>ţ</a:t>
            </a:r>
            <a:r>
              <a:rPr lang="en-US" sz="2000" b="1" dirty="0" err="1" smtClean="0"/>
              <a:t>ionarea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venit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odat</a:t>
            </a:r>
            <a:r>
              <a:rPr lang="en-US" sz="2000" b="1" dirty="0" err="1" smtClean="0">
                <a:cs typeface="Times New Roman" pitchFamily="18" charset="0"/>
              </a:rPr>
              <a:t>ă</a:t>
            </a:r>
            <a:r>
              <a:rPr lang="en-US" sz="2000" b="1" dirty="0" smtClean="0"/>
              <a:t> cu </a:t>
            </a:r>
            <a:r>
              <a:rPr lang="en-US" sz="2000" b="1" dirty="0" err="1" smtClean="0"/>
              <a:t>folosirea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cartelelor</a:t>
            </a:r>
            <a:r>
              <a:rPr lang="en-US" sz="2000" b="1" dirty="0" smtClean="0">
                <a:solidFill>
                  <a:srgbClr val="FF0000"/>
                </a:solidFill>
              </a:rPr>
              <a:t> perforate </a:t>
            </a:r>
            <a:r>
              <a:rPr lang="en-US" sz="2000" b="1" dirty="0" smtClean="0"/>
              <a:t>ca </a:t>
            </a:r>
            <a:r>
              <a:rPr lang="en-US" sz="2000" b="1" dirty="0" err="1" smtClean="0"/>
              <a:t>suport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memorare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comenzilor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</a:t>
            </a:r>
            <a:r>
              <a:rPr lang="en-US" sz="2000" b="1" dirty="0" err="1" smtClean="0">
                <a:cs typeface="Times New Roman" pitchFamily="18" charset="0"/>
              </a:rPr>
              <a:t>ş</a:t>
            </a:r>
            <a:r>
              <a:rPr lang="en-US" sz="2000" b="1" dirty="0" err="1" smtClean="0"/>
              <a:t>inii</a:t>
            </a:r>
            <a:r>
              <a:rPr lang="en-US" sz="2000" dirty="0" smtClean="0"/>
              <a:t>.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10248" name="Picture 8" descr="D:\9\a\jacquard-loom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67325" y="1981200"/>
            <a:ext cx="3876675" cy="4572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5184775" cy="649288"/>
          </a:xfrm>
          <a:gradFill rotWithShape="1">
            <a:gsLst>
              <a:gs pos="0">
                <a:srgbClr val="FFCDF5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MOTORUL DIFEREN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Ţ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IAL AL LUI</a:t>
            </a:r>
            <a:r>
              <a:rPr lang="ro-RO" sz="2400" dirty="0" smtClean="0">
                <a:latin typeface="Arial" charset="0"/>
              </a:rPr>
              <a:t/>
            </a:r>
            <a:br>
              <a:rPr lang="ro-RO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CHARLES BABBAGE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1981200"/>
            <a:ext cx="41910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000" dirty="0" smtClean="0"/>
              <a:t>Charles Babbage (1792-1871) 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o-RO" sz="2000" i="1" dirty="0" smtClean="0">
                <a:solidFill>
                  <a:srgbClr val="FF0000"/>
                </a:solidFill>
              </a:rPr>
              <a:t>Universitatea CAMBRIDGE</a:t>
            </a:r>
          </a:p>
          <a:p>
            <a:pPr marL="0" indent="0" eaLnBrk="1" hangingPunct="1">
              <a:lnSpc>
                <a:spcPct val="90000"/>
              </a:lnSpc>
            </a:pP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</a:pP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o-RO" sz="2000" dirty="0" smtClean="0"/>
              <a:t>Maşina sa de calcul </a:t>
            </a:r>
            <a:r>
              <a:rPr lang="en-US" sz="2000" dirty="0" smtClean="0"/>
              <a:t>(cu </a:t>
            </a:r>
            <a:r>
              <a:rPr lang="en-US" sz="2000" dirty="0" err="1" smtClean="0"/>
              <a:t>aburi</a:t>
            </a:r>
            <a:r>
              <a:rPr lang="en-US" sz="2000" dirty="0" smtClean="0"/>
              <a:t>) </a:t>
            </a:r>
            <a:r>
              <a:rPr lang="ro-RO" sz="2000" dirty="0" smtClean="0"/>
              <a:t>avea </a:t>
            </a:r>
            <a:r>
              <a:rPr lang="ro-RO" sz="2000" b="1" dirty="0" smtClean="0"/>
              <a:t>un bloc de </a:t>
            </a:r>
            <a:r>
              <a:rPr lang="en-US" sz="2000" b="1" dirty="0" err="1" smtClean="0"/>
              <a:t>memorare</a:t>
            </a:r>
            <a:r>
              <a:rPr lang="en-US" sz="2000" b="1" dirty="0" smtClean="0"/>
              <a:t> </a:t>
            </a:r>
            <a:r>
              <a:rPr lang="en-US" sz="2000" dirty="0" smtClean="0"/>
              <a:t>din </a:t>
            </a:r>
            <a:r>
              <a:rPr lang="en-US" sz="2000" dirty="0" err="1" smtClean="0"/>
              <a:t>cartele</a:t>
            </a:r>
            <a:r>
              <a:rPr lang="en-US" sz="2000" dirty="0" smtClean="0"/>
              <a:t> perforate, 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ro-RO" sz="2000" dirty="0" smtClean="0"/>
              <a:t>care păstrau</a:t>
            </a:r>
            <a:r>
              <a:rPr lang="en-US" sz="2000" dirty="0" smtClean="0"/>
              <a:t> </a:t>
            </a:r>
            <a:r>
              <a:rPr lang="en-US" sz="2000" dirty="0" err="1" smtClean="0"/>
              <a:t>rezultatele</a:t>
            </a:r>
            <a:r>
              <a:rPr lang="en-US" sz="2000" dirty="0" smtClean="0"/>
              <a:t> </a:t>
            </a:r>
            <a:r>
              <a:rPr lang="en-US" sz="2000" dirty="0" err="1" smtClean="0"/>
              <a:t>intermediare</a:t>
            </a:r>
            <a:r>
              <a:rPr lang="en-US" sz="2000" dirty="0" smtClean="0"/>
              <a:t> </a:t>
            </a:r>
            <a:r>
              <a:rPr lang="en-US" sz="2000" dirty="0" err="1" smtClean="0"/>
              <a:t>şi</a:t>
            </a:r>
            <a:r>
              <a:rPr lang="en-US" sz="2000" dirty="0" smtClean="0"/>
              <a:t> </a:t>
            </a:r>
            <a:r>
              <a:rPr lang="en-US" sz="2000" dirty="0" err="1" smtClean="0"/>
              <a:t>datele</a:t>
            </a:r>
            <a:r>
              <a:rPr lang="en-US" sz="2000" dirty="0" smtClean="0"/>
              <a:t> </a:t>
            </a:r>
            <a:r>
              <a:rPr lang="en-US" sz="2000" dirty="0" err="1" smtClean="0"/>
              <a:t>ce</a:t>
            </a:r>
            <a:r>
              <a:rPr lang="en-US" sz="2000" dirty="0" smtClean="0"/>
              <a:t> </a:t>
            </a:r>
            <a:r>
              <a:rPr lang="en-US" sz="2000" dirty="0" err="1" smtClean="0"/>
              <a:t>trebuiau</a:t>
            </a:r>
            <a:r>
              <a:rPr lang="en-US" sz="2000" dirty="0" smtClean="0"/>
              <a:t> </a:t>
            </a:r>
            <a:r>
              <a:rPr lang="en-US" sz="2000" dirty="0" err="1" smtClean="0"/>
              <a:t>prelucrate</a:t>
            </a:r>
            <a:r>
              <a:rPr lang="en-US" sz="2000" dirty="0" smtClean="0"/>
              <a:t>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 err="1" smtClean="0"/>
              <a:t>Instructiunea</a:t>
            </a:r>
            <a:r>
              <a:rPr lang="en-US" sz="2000" dirty="0" smtClean="0"/>
              <a:t> </a:t>
            </a:r>
            <a:r>
              <a:rPr lang="en-US" sz="2000" b="1" dirty="0" err="1" smtClean="0"/>
              <a:t>conditionala</a:t>
            </a:r>
            <a:endParaRPr lang="en-US" sz="2000" b="1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err="1" smtClean="0"/>
              <a:t>Ada</a:t>
            </a:r>
            <a:r>
              <a:rPr lang="en-US" sz="2000" b="1" dirty="0" smtClean="0"/>
              <a:t> Byron </a:t>
            </a:r>
            <a:r>
              <a:rPr lang="en-US" sz="2000" dirty="0" smtClean="0"/>
              <a:t>– </a:t>
            </a:r>
            <a:r>
              <a:rPr lang="en-US" sz="2000" dirty="0" err="1" smtClean="0"/>
              <a:t>scrie</a:t>
            </a:r>
            <a:r>
              <a:rPr lang="en-US" sz="2000" dirty="0" smtClean="0"/>
              <a:t> </a:t>
            </a:r>
            <a:r>
              <a:rPr lang="en-US" sz="2000" dirty="0" err="1" smtClean="0"/>
              <a:t>primele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programe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motorul</a:t>
            </a:r>
            <a:r>
              <a:rPr lang="en-US" sz="2000" dirty="0" smtClean="0"/>
              <a:t> </a:t>
            </a:r>
            <a:r>
              <a:rPr lang="en-US" sz="2000" dirty="0" err="1" smtClean="0"/>
              <a:t>analitic</a:t>
            </a:r>
            <a:endParaRPr lang="en-US" sz="2000" dirty="0" smtClean="0"/>
          </a:p>
        </p:txBody>
      </p:sp>
      <p:pic>
        <p:nvPicPr>
          <p:cNvPr id="34820" name="Picture 6" descr="D:\9\a\babb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gradFill rotWithShape="1">
            <a:gsLst>
              <a:gs pos="0">
                <a:srgbClr val="FFCDF5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en-US" sz="2400" u="sng" smtClean="0">
                <a:solidFill>
                  <a:srgbClr val="FF0000"/>
                </a:solidFill>
                <a:latin typeface="Arial" charset="0"/>
              </a:rPr>
              <a:t>RE</a:t>
            </a:r>
            <a:r>
              <a:rPr lang="en-US" sz="2400" u="sng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Ţ</a:t>
            </a:r>
            <a:r>
              <a:rPr lang="en-US" sz="2400" u="sng" smtClean="0">
                <a:solidFill>
                  <a:srgbClr val="FF0000"/>
                </a:solidFill>
                <a:latin typeface="Arial" charset="0"/>
              </a:rPr>
              <a:t>EAUA DE COMUTATOARE A LUI</a:t>
            </a:r>
            <a:r>
              <a:rPr lang="en-US" sz="2400" u="sng" smtClean="0">
                <a:latin typeface="Arial" charset="0"/>
              </a:rPr>
              <a:t> </a:t>
            </a:r>
            <a:r>
              <a:rPr lang="ro-RO" sz="2400" u="sng" smtClean="0">
                <a:latin typeface="Arial" charset="0"/>
              </a:rPr>
              <a:t/>
            </a:r>
            <a:br>
              <a:rPr lang="ro-RO" sz="2400" u="sng" smtClean="0">
                <a:latin typeface="Arial" charset="0"/>
              </a:rPr>
            </a:br>
            <a:r>
              <a:rPr lang="en-US" sz="2400" u="sng" smtClean="0">
                <a:latin typeface="Arial" charset="0"/>
              </a:rPr>
              <a:t>GEORGE BOOLE</a:t>
            </a:r>
            <a:endParaRPr lang="en-US" sz="2400" smtClean="0">
              <a:latin typeface="Arial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5029200" cy="38957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ro-RO" sz="2000" dirty="0" smtClean="0"/>
              <a:t>George </a:t>
            </a:r>
            <a:r>
              <a:rPr lang="ro-RO" sz="2000" dirty="0" err="1" smtClean="0"/>
              <a:t>Boole</a:t>
            </a:r>
            <a:r>
              <a:rPr lang="en-US" sz="2000" dirty="0" smtClean="0"/>
              <a:t> (1815-1864)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</a:pP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o-RO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 err="1" smtClean="0"/>
              <a:t>inventat</a:t>
            </a:r>
            <a:r>
              <a:rPr lang="en-US" sz="2000" dirty="0" smtClean="0"/>
              <a:t>, </a:t>
            </a:r>
            <a:r>
              <a:rPr lang="en-US" sz="2000" dirty="0" err="1" smtClean="0"/>
              <a:t>calculul</a:t>
            </a:r>
            <a:r>
              <a:rPr lang="en-US" sz="2000" dirty="0" smtClean="0"/>
              <a:t> logic, cu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2000" dirty="0" smtClean="0"/>
              <a:t>    </a:t>
            </a:r>
            <a:r>
              <a:rPr lang="en-US" sz="2000" dirty="0" smtClean="0"/>
              <a:t>care se </a:t>
            </a:r>
            <a:r>
              <a:rPr lang="en-US" sz="2000" dirty="0" err="1" smtClean="0"/>
              <a:t>puteau</a:t>
            </a:r>
            <a:r>
              <a:rPr lang="en-US" sz="2000" dirty="0" smtClean="0"/>
              <a:t> </a:t>
            </a:r>
            <a:r>
              <a:rPr lang="en-US" sz="2000" dirty="0" err="1" smtClean="0"/>
              <a:t>executa</a:t>
            </a:r>
            <a:r>
              <a:rPr lang="en-US" sz="2000" dirty="0" smtClean="0"/>
              <a:t> </a:t>
            </a:r>
            <a:r>
              <a:rPr lang="en-US" sz="2000" dirty="0" err="1" smtClean="0"/>
              <a:t>opera</a:t>
            </a:r>
            <a:r>
              <a:rPr lang="en-US" sz="2000" dirty="0" err="1" smtClean="0">
                <a:cs typeface="Times New Roman" pitchFamily="18" charset="0"/>
              </a:rPr>
              <a:t>ţ</a:t>
            </a:r>
            <a:r>
              <a:rPr lang="en-US" sz="2000" dirty="0" err="1" smtClean="0"/>
              <a:t>ii</a:t>
            </a:r>
            <a:r>
              <a:rPr lang="en-US" sz="2000" dirty="0" smtClean="0"/>
              <a:t> 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2000" dirty="0" smtClean="0"/>
              <a:t>    </a:t>
            </a:r>
            <a:r>
              <a:rPr lang="en-US" sz="2000" dirty="0" err="1" smtClean="0"/>
              <a:t>precum</a:t>
            </a:r>
            <a:r>
              <a:rPr lang="en-US" sz="2000" dirty="0" smtClean="0"/>
              <a:t> AND, OR </a:t>
            </a:r>
            <a:r>
              <a:rPr lang="en-US" sz="2000" dirty="0" err="1" smtClean="0"/>
              <a:t>şi</a:t>
            </a:r>
            <a:r>
              <a:rPr lang="en-US" sz="2000" dirty="0" smtClean="0"/>
              <a:t> NOT; 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</a:pP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o-RO" sz="2000" dirty="0" smtClean="0"/>
              <a:t> </a:t>
            </a:r>
            <a:r>
              <a:rPr lang="en-US" sz="2000" dirty="0" err="1" smtClean="0"/>
              <a:t>folosea</a:t>
            </a:r>
            <a:r>
              <a:rPr lang="en-US" sz="2000" dirty="0" smtClean="0"/>
              <a:t> </a:t>
            </a:r>
            <a:r>
              <a:rPr lang="en-US" sz="2000" dirty="0" err="1" smtClean="0"/>
              <a:t>doar</a:t>
            </a:r>
            <a:r>
              <a:rPr lang="en-US" sz="2000" dirty="0" smtClean="0"/>
              <a:t> </a:t>
            </a:r>
            <a:r>
              <a:rPr lang="en-US" sz="2000" dirty="0" err="1" smtClean="0"/>
              <a:t>valorile</a:t>
            </a:r>
            <a:r>
              <a:rPr lang="en-US" sz="2000" dirty="0" smtClean="0"/>
              <a:t> </a:t>
            </a:r>
            <a:r>
              <a:rPr lang="en-US" sz="2000" dirty="0" err="1" smtClean="0"/>
              <a:t>adev</a:t>
            </a:r>
            <a:r>
              <a:rPr lang="en-US" sz="2000" dirty="0" err="1" smtClean="0">
                <a:cs typeface="Times New Roman" pitchFamily="18" charset="0"/>
              </a:rPr>
              <a:t>ă</a:t>
            </a:r>
            <a:r>
              <a:rPr lang="en-US" sz="2000" dirty="0" err="1" smtClean="0"/>
              <a:t>rat</a:t>
            </a:r>
            <a:r>
              <a:rPr lang="en-US" sz="2000" dirty="0" smtClean="0"/>
              <a:t> 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2000" dirty="0" smtClean="0"/>
              <a:t>    ş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fals</a:t>
            </a:r>
            <a:r>
              <a:rPr lang="en-US" sz="2000" dirty="0" smtClean="0"/>
              <a:t>. 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</a:pP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o-RO" sz="2000" dirty="0" smtClean="0"/>
              <a:t> a</a:t>
            </a:r>
            <a:r>
              <a:rPr lang="en-US" sz="2000" dirty="0" err="1" smtClean="0"/>
              <a:t>ceste</a:t>
            </a:r>
            <a:r>
              <a:rPr lang="en-US" sz="2000" dirty="0" smtClean="0"/>
              <a:t> </a:t>
            </a:r>
            <a:r>
              <a:rPr lang="en-US" sz="2000" dirty="0" err="1" smtClean="0"/>
              <a:t>calcule</a:t>
            </a:r>
            <a:r>
              <a:rPr lang="en-US" sz="2000" dirty="0" smtClean="0"/>
              <a:t> au </a:t>
            </a:r>
            <a:r>
              <a:rPr lang="en-US" sz="2000" dirty="0" err="1" smtClean="0"/>
              <a:t>fost</a:t>
            </a:r>
            <a:r>
              <a:rPr lang="en-US" sz="2000" dirty="0" smtClean="0"/>
              <a:t> </a:t>
            </a:r>
            <a:r>
              <a:rPr lang="en-US" sz="2000" dirty="0" err="1" smtClean="0"/>
              <a:t>numite</a:t>
            </a:r>
            <a:r>
              <a:rPr lang="en-US" sz="2000" dirty="0" smtClean="0"/>
              <a:t> 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2000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algebra </a:t>
            </a:r>
            <a:r>
              <a:rPr lang="en-US" b="1" dirty="0" err="1" smtClean="0">
                <a:solidFill>
                  <a:srgbClr val="FF0000"/>
                </a:solidFill>
              </a:rPr>
              <a:t>boolean</a:t>
            </a:r>
            <a:r>
              <a:rPr lang="en-US" b="1" dirty="0" err="1" smtClean="0">
                <a:solidFill>
                  <a:srgbClr val="FF0000"/>
                </a:solidFill>
                <a:cs typeface="Times New Roman" pitchFamily="18" charset="0"/>
              </a:rPr>
              <a:t>ă</a:t>
            </a:r>
            <a:r>
              <a:rPr lang="en-US" sz="2000" dirty="0" smtClean="0"/>
              <a:t>.</a:t>
            </a:r>
          </a:p>
        </p:txBody>
      </p:sp>
      <p:pic>
        <p:nvPicPr>
          <p:cNvPr id="35844" name="Picture 5" descr="George Boole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5927725" y="1828800"/>
            <a:ext cx="3216275" cy="4267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gradFill rotWithShape="1">
            <a:gsLst>
              <a:gs pos="0">
                <a:srgbClr val="FFCDF5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en-US" sz="2400" u="sng" dirty="0" smtClean="0">
                <a:solidFill>
                  <a:srgbClr val="FF0000"/>
                </a:solidFill>
                <a:latin typeface="Arial" charset="0"/>
              </a:rPr>
              <a:t>MAŞINA DE CODIFICARE A LUI</a:t>
            </a:r>
            <a:r>
              <a:rPr lang="en-US" sz="2400" u="sng" dirty="0" smtClean="0">
                <a:latin typeface="Arial" charset="0"/>
              </a:rPr>
              <a:t> </a:t>
            </a:r>
            <a:r>
              <a:rPr lang="ro-RO" sz="2400" u="sng" dirty="0" smtClean="0">
                <a:latin typeface="Arial" charset="0"/>
              </a:rPr>
              <a:t/>
            </a:r>
            <a:br>
              <a:rPr lang="ro-RO" sz="2400" u="sng" dirty="0" smtClean="0">
                <a:latin typeface="Arial" charset="0"/>
              </a:rPr>
            </a:br>
            <a:r>
              <a:rPr lang="en-US" sz="2400" u="sng" dirty="0" smtClean="0">
                <a:latin typeface="Arial" charset="0"/>
              </a:rPr>
              <a:t>HERMAN HOLLERITH (1860-1929</a:t>
            </a:r>
            <a:r>
              <a:rPr lang="en-US" sz="2000" b="0" u="sng" dirty="0" smtClean="0"/>
              <a:t>)</a:t>
            </a:r>
            <a:endParaRPr lang="en-US" dirty="0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7800" y="1981200"/>
            <a:ext cx="3886200" cy="4543425"/>
          </a:xfrm>
        </p:spPr>
        <p:txBody>
          <a:bodyPr/>
          <a:lstStyle/>
          <a:p>
            <a:pPr marL="0" indent="0" eaLnBrk="1" hangingPunct="1"/>
            <a:endParaRPr lang="ro-RO" sz="2000" dirty="0" smtClean="0"/>
          </a:p>
          <a:p>
            <a:pPr marL="0" indent="0" eaLnBrk="1" hangingPunct="1"/>
            <a:r>
              <a:rPr lang="en-US" sz="2000" dirty="0" err="1" smtClean="0"/>
              <a:t>Pentru</a:t>
            </a:r>
            <a:r>
              <a:rPr lang="en-US" sz="2000" dirty="0" smtClean="0"/>
              <a:t>  </a:t>
            </a:r>
            <a:r>
              <a:rPr lang="en-US" sz="2000" dirty="0" err="1" smtClean="0"/>
              <a:t>înregistrarea</a:t>
            </a:r>
            <a:r>
              <a:rPr lang="en-US" sz="2000" dirty="0" smtClean="0"/>
              <a:t> </a:t>
            </a:r>
            <a:endParaRPr lang="ro-RO" sz="2000" dirty="0" smtClean="0"/>
          </a:p>
          <a:p>
            <a:pPr marL="0" indent="0" eaLnBrk="1" hangingPunct="1"/>
            <a:r>
              <a:rPr lang="en-US" sz="2000" dirty="0" err="1" smtClean="0"/>
              <a:t>datelor</a:t>
            </a:r>
            <a:r>
              <a:rPr lang="en-US" sz="2000" dirty="0" smtClean="0"/>
              <a:t> din </a:t>
            </a:r>
            <a:r>
              <a:rPr lang="en-US" sz="2000" dirty="0" err="1" smtClean="0"/>
              <a:t>recens</a:t>
            </a:r>
            <a:r>
              <a:rPr lang="en-US" sz="2000" dirty="0" err="1" smtClean="0">
                <a:cs typeface="Times New Roman" pitchFamily="18" charset="0"/>
              </a:rPr>
              <a:t>ă</a:t>
            </a:r>
            <a:r>
              <a:rPr lang="en-US" sz="2000" dirty="0" err="1" smtClean="0"/>
              <a:t>m</a:t>
            </a:r>
            <a:r>
              <a:rPr lang="en-US" sz="2000" dirty="0" err="1" smtClean="0">
                <a:cs typeface="Times New Roman" pitchFamily="18" charset="0"/>
              </a:rPr>
              <a:t>â</a:t>
            </a:r>
            <a:r>
              <a:rPr lang="en-US" sz="2000" dirty="0" err="1" smtClean="0"/>
              <a:t>nturi</a:t>
            </a:r>
            <a:r>
              <a:rPr lang="en-US" sz="2000" dirty="0" smtClean="0"/>
              <a:t>, </a:t>
            </a:r>
            <a:endParaRPr lang="ro-RO" sz="2000" dirty="0" smtClean="0"/>
          </a:p>
          <a:p>
            <a:pPr marL="0" indent="0" eaLnBrk="1" hangingPunct="1"/>
            <a:r>
              <a:rPr lang="en-US" sz="2000" dirty="0" smtClean="0"/>
              <a:t>a </a:t>
            </a:r>
            <a:r>
              <a:rPr lang="en-US" sz="2000" dirty="0" err="1" smtClean="0"/>
              <a:t>construit</a:t>
            </a:r>
            <a:r>
              <a:rPr lang="en-US" sz="2000" dirty="0" smtClean="0"/>
              <a:t> </a:t>
            </a:r>
            <a:r>
              <a:rPr lang="ro-RO" sz="2000" dirty="0" smtClean="0"/>
              <a:t>o maşină cu un</a:t>
            </a:r>
          </a:p>
          <a:p>
            <a:pPr marL="0" indent="0" eaLnBrk="1" hangingPunct="1"/>
            <a:r>
              <a:rPr lang="en-US" sz="2000" dirty="0" err="1" smtClean="0"/>
              <a:t>sistem</a:t>
            </a:r>
            <a:r>
              <a:rPr lang="en-US" sz="2000" dirty="0" smtClean="0"/>
              <a:t> de </a:t>
            </a:r>
            <a:r>
              <a:rPr lang="en-US" sz="2000" dirty="0" err="1" smtClean="0"/>
              <a:t>înregistrare</a:t>
            </a:r>
            <a:r>
              <a:rPr lang="en-US" sz="2000" dirty="0" smtClean="0"/>
              <a:t> </a:t>
            </a:r>
            <a:r>
              <a:rPr lang="en-US" sz="2000" dirty="0" err="1" smtClean="0"/>
              <a:t>şi</a:t>
            </a:r>
            <a:r>
              <a:rPr lang="en-US" sz="2000" dirty="0" smtClean="0"/>
              <a:t> </a:t>
            </a:r>
            <a:endParaRPr lang="ro-RO" sz="2000" dirty="0" smtClean="0"/>
          </a:p>
          <a:p>
            <a:pPr marL="0" indent="0" eaLnBrk="1" hangingPunct="1"/>
            <a:r>
              <a:rPr lang="en-US" sz="2000" dirty="0" err="1" smtClean="0"/>
              <a:t>prelucrare</a:t>
            </a:r>
            <a:r>
              <a:rPr lang="en-US" sz="2000" dirty="0" smtClean="0"/>
              <a:t> a </a:t>
            </a:r>
            <a:r>
              <a:rPr lang="en-US" sz="2000" dirty="0" err="1" smtClean="0"/>
              <a:t>datelor</a:t>
            </a:r>
            <a:r>
              <a:rPr lang="en-US" sz="2000" dirty="0" smtClean="0"/>
              <a:t> (</a:t>
            </a:r>
            <a:r>
              <a:rPr lang="en-US" sz="2000" dirty="0" err="1" smtClean="0"/>
              <a:t>mecanic</a:t>
            </a:r>
            <a:r>
              <a:rPr lang="en-US" sz="2000" dirty="0" smtClean="0"/>
              <a:t>), </a:t>
            </a:r>
            <a:endParaRPr lang="ro-RO" sz="2000" dirty="0" smtClean="0"/>
          </a:p>
          <a:p>
            <a:pPr marL="0" indent="0" eaLnBrk="1" hangingPunct="1"/>
            <a:r>
              <a:rPr lang="en-US" sz="2000" dirty="0" err="1" smtClean="0"/>
              <a:t>utiliz</a:t>
            </a:r>
            <a:r>
              <a:rPr lang="en-US" sz="2000" dirty="0" err="1" smtClean="0">
                <a:cs typeface="Times New Roman" pitchFamily="18" charset="0"/>
              </a:rPr>
              <a:t>â</a:t>
            </a:r>
            <a:r>
              <a:rPr lang="en-US" sz="2000" dirty="0" err="1" smtClean="0"/>
              <a:t>nd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cartelele</a:t>
            </a:r>
            <a:r>
              <a:rPr lang="en-US" sz="2000" b="1" dirty="0" smtClean="0">
                <a:solidFill>
                  <a:srgbClr val="FF0000"/>
                </a:solidFill>
              </a:rPr>
              <a:t> perforate</a:t>
            </a:r>
            <a:r>
              <a:rPr lang="en-US" sz="2000" dirty="0" smtClean="0"/>
              <a:t>.</a:t>
            </a:r>
            <a:endParaRPr lang="ro-RO" sz="2000" dirty="0" smtClean="0"/>
          </a:p>
          <a:p>
            <a:pPr marL="0" indent="0" eaLnBrk="1" hangingPunct="1"/>
            <a:r>
              <a:rPr lang="ro-RO" dirty="0" smtClean="0"/>
              <a:t>numite:</a:t>
            </a:r>
          </a:p>
          <a:p>
            <a:pPr marL="0" indent="0" eaLnBrk="1" hangingPunct="1">
              <a:buNone/>
            </a:pPr>
            <a:r>
              <a:rPr lang="ro-RO" sz="2000" b="1" dirty="0" smtClean="0">
                <a:solidFill>
                  <a:srgbClr val="FF0000"/>
                </a:solidFill>
              </a:rPr>
              <a:t>T A B U L A TO A R E</a:t>
            </a:r>
            <a:r>
              <a:rPr lang="en-US" sz="2000" dirty="0" smtClean="0"/>
              <a:t> </a:t>
            </a:r>
            <a:r>
              <a:rPr lang="ro-RO" sz="2000" dirty="0" smtClean="0"/>
              <a:t> </a:t>
            </a:r>
          </a:p>
          <a:p>
            <a:pPr marL="0" indent="0" eaLnBrk="1" hangingPunct="1"/>
            <a:endParaRPr lang="ro-RO" sz="2000" dirty="0" smtClean="0"/>
          </a:p>
          <a:p>
            <a:pPr marL="0" indent="0" eaLnBrk="1" hangingPunct="1"/>
            <a:endParaRPr lang="ro-RO" sz="2000" dirty="0" smtClean="0"/>
          </a:p>
          <a:p>
            <a:pPr marL="0" indent="0" eaLnBrk="1" hangingPunct="1"/>
            <a:endParaRPr lang="en-US" sz="2000" dirty="0" smtClean="0"/>
          </a:p>
        </p:txBody>
      </p:sp>
      <p:pic>
        <p:nvPicPr>
          <p:cNvPr id="36868" name="Picture 7" descr="D:\9\a\hollerith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86000"/>
            <a:ext cx="4343400" cy="3683000"/>
          </a:xfr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876800" y="5715000"/>
            <a:ext cx="3673475" cy="707886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o-RO" sz="2000" b="1" dirty="0">
                <a:solidFill>
                  <a:schemeClr val="bg1"/>
                </a:solidFill>
              </a:rPr>
              <a:t>a înfiinţat    compania   </a:t>
            </a:r>
            <a:r>
              <a:rPr lang="ro-RO" sz="2000" b="1" dirty="0" smtClean="0">
                <a:solidFill>
                  <a:schemeClr val="bg1"/>
                </a:solidFill>
              </a:rPr>
              <a:t>IBM</a:t>
            </a:r>
            <a:r>
              <a:rPr lang="en-US" sz="2000" b="1" dirty="0" smtClean="0">
                <a:solidFill>
                  <a:schemeClr val="bg1"/>
                </a:solidFill>
              </a:rPr>
              <a:t> (1898)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gradFill rotWithShape="1">
            <a:gsLst>
              <a:gs pos="0">
                <a:srgbClr val="FFCDF5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</p:spPr>
        <p:txBody>
          <a:bodyPr/>
          <a:lstStyle/>
          <a:p>
            <a:pPr eaLnBrk="1" hangingPunct="1"/>
            <a:r>
              <a:rPr lang="en-US" sz="2400" smtClean="0"/>
              <a:t>CALCULATORUL ATANASOFF-BERRY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495800" cy="29527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/>
              <a:t>J</a:t>
            </a:r>
            <a:r>
              <a:rPr lang="ro-RO" sz="2000" b="1" dirty="0" smtClean="0"/>
              <a:t>.</a:t>
            </a:r>
            <a:r>
              <a:rPr lang="en-US" sz="2000" b="1" dirty="0" smtClean="0"/>
              <a:t> Vincent </a:t>
            </a:r>
            <a:r>
              <a:rPr lang="en-US" sz="2000" b="1" dirty="0" err="1" smtClean="0"/>
              <a:t>Atanasoff</a:t>
            </a:r>
            <a:r>
              <a:rPr lang="en-US" sz="2000" b="1" dirty="0" smtClean="0"/>
              <a:t> </a:t>
            </a:r>
            <a:r>
              <a:rPr lang="en-US" sz="2000" dirty="0" smtClean="0"/>
              <a:t>(1903-1995) 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/>
              <a:t>Clifford E. Berry </a:t>
            </a:r>
            <a:r>
              <a:rPr lang="en-US" sz="2000" dirty="0" smtClean="0"/>
              <a:t>(1918-1963)</a:t>
            </a:r>
            <a:r>
              <a:rPr lang="en-US" sz="2000" b="1" dirty="0" smtClean="0"/>
              <a:t> </a:t>
            </a:r>
            <a:endParaRPr lang="ro-RO" sz="2000" b="1" dirty="0" smtClean="0"/>
          </a:p>
          <a:p>
            <a:pPr marL="0" indent="0" eaLnBrk="1" hangingPunct="1">
              <a:lnSpc>
                <a:spcPct val="90000"/>
              </a:lnSpc>
            </a:pPr>
            <a:endParaRPr lang="ro-RO" sz="2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primul</a:t>
            </a:r>
            <a:r>
              <a:rPr lang="en-US" sz="2000" b="1" dirty="0" smtClean="0">
                <a:solidFill>
                  <a:srgbClr val="FF0000"/>
                </a:solidFill>
              </a:rPr>
              <a:t> calculator electronic digital</a:t>
            </a:r>
            <a:endParaRPr lang="ro-RO" sz="2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 err="1" smtClean="0"/>
              <a:t>între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1937-1942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err="1" smtClean="0"/>
              <a:t>utiliza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calcul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binar</a:t>
            </a:r>
            <a:endParaRPr lang="en-US" sz="2000" b="1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000" b="1" dirty="0" err="1" smtClean="0"/>
              <a:t>neprogramabil</a:t>
            </a:r>
            <a:endParaRPr lang="en-US" sz="2000" b="1" dirty="0" smtClean="0"/>
          </a:p>
          <a:p>
            <a:pPr marL="0" indent="0"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ro-RO" sz="20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ro-RO" sz="2000" b="1" dirty="0" smtClean="0">
              <a:solidFill>
                <a:srgbClr val="FF0000"/>
              </a:solidFill>
            </a:endParaRPr>
          </a:p>
        </p:txBody>
      </p:sp>
      <p:pic>
        <p:nvPicPr>
          <p:cNvPr id="38916" name="Picture 7" descr="http://images.google.com/images?q=tbn:Kz30O-vw-LUC:www.cedmagic.com/history/atanasoff-berry-computer.jpg">
            <a:hlinkClick r:id="rId3"/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916113"/>
            <a:ext cx="3810000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gradFill rotWithShape="1">
            <a:gsLst>
              <a:gs pos="0">
                <a:srgbClr val="FFCDF5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  <a:latin typeface="Arial" charset="0"/>
              </a:rPr>
              <a:t>CALCULATORUL </a:t>
            </a:r>
            <a:r>
              <a:rPr lang="ro-RO" smtClean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smtClean="0">
                <a:solidFill>
                  <a:srgbClr val="FF0000"/>
                </a:solidFill>
                <a:latin typeface="Arial" charset="0"/>
              </a:rPr>
              <a:t>MARK</a:t>
            </a:r>
            <a:r>
              <a:rPr lang="ro-RO" smtClean="0">
                <a:solidFill>
                  <a:srgbClr val="FF0000"/>
                </a:solidFill>
                <a:latin typeface="Arial" charset="0"/>
              </a:rPr>
              <a:t>  1</a:t>
            </a:r>
            <a:endParaRPr lang="en-US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eaLnBrk="1" hangingPunct="1"/>
            <a:endParaRPr lang="ro-RO" sz="2000" dirty="0" smtClean="0"/>
          </a:p>
          <a:p>
            <a:pPr marL="0" indent="0" eaLnBrk="1" hangingPunct="1"/>
            <a:endParaRPr lang="ro-RO" sz="2000" dirty="0" smtClean="0"/>
          </a:p>
          <a:p>
            <a:pPr marL="0" indent="0" eaLnBrk="1" hangingPunct="1"/>
            <a:r>
              <a:rPr lang="en-US" sz="2000" dirty="0" smtClean="0"/>
              <a:t>A </a:t>
            </a:r>
            <a:r>
              <a:rPr lang="en-US" sz="2000" dirty="0" err="1" smtClean="0"/>
              <a:t>fost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realizat</a:t>
            </a:r>
            <a:r>
              <a:rPr lang="en-US" sz="2000" dirty="0" smtClean="0"/>
              <a:t> </a:t>
            </a:r>
            <a:r>
              <a:rPr lang="en-US" sz="2000" dirty="0" err="1" smtClean="0"/>
              <a:t>între</a:t>
            </a:r>
            <a:r>
              <a:rPr lang="en-US" sz="2000" dirty="0" smtClean="0"/>
              <a:t> </a:t>
            </a:r>
            <a:r>
              <a:rPr lang="en-US" sz="2000" dirty="0" err="1" smtClean="0"/>
              <a:t>anii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1939-1944</a:t>
            </a:r>
            <a:r>
              <a:rPr lang="en-US" sz="2000" dirty="0" smtClean="0"/>
              <a:t> de </a:t>
            </a:r>
            <a:r>
              <a:rPr lang="en-US" sz="2000" dirty="0" err="1" smtClean="0"/>
              <a:t>către</a:t>
            </a:r>
            <a:r>
              <a:rPr lang="en-US" sz="2000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IBM;</a:t>
            </a:r>
            <a:r>
              <a:rPr lang="en-US" sz="2000" dirty="0" smtClean="0"/>
              <a:t> </a:t>
            </a:r>
          </a:p>
          <a:p>
            <a:pPr marL="0" indent="0" eaLnBrk="1" hangingPunct="1"/>
            <a:r>
              <a:rPr lang="en-US" sz="2000" dirty="0" err="1" smtClean="0"/>
              <a:t>Primul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computer digital </a:t>
            </a:r>
            <a:r>
              <a:rPr lang="en-US" sz="2000" dirty="0" err="1" smtClean="0">
                <a:solidFill>
                  <a:srgbClr val="FF0000"/>
                </a:solidFill>
              </a:rPr>
              <a:t>programabil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(5t, 150km de fire, 250m </a:t>
            </a:r>
            <a:r>
              <a:rPr lang="en-US" sz="2000" dirty="0" err="1" smtClean="0"/>
              <a:t>latime</a:t>
            </a:r>
            <a:r>
              <a:rPr lang="en-US" sz="2000" dirty="0" smtClean="0"/>
              <a:t>, 2.4 m </a:t>
            </a:r>
            <a:r>
              <a:rPr lang="en-US" sz="2000" dirty="0" err="1" smtClean="0"/>
              <a:t>inaltime</a:t>
            </a:r>
            <a:r>
              <a:rPr lang="en-US" sz="2000" dirty="0" smtClean="0"/>
              <a:t>)</a:t>
            </a:r>
          </a:p>
          <a:p>
            <a:pPr marL="0" indent="0" eaLnBrk="1" hangingPunct="1"/>
            <a:r>
              <a:rPr lang="en-US" sz="2000" dirty="0" smtClean="0"/>
              <a:t>Prima </a:t>
            </a:r>
            <a:r>
              <a:rPr lang="en-US" sz="2000" dirty="0" err="1" smtClean="0"/>
              <a:t>folosire</a:t>
            </a:r>
            <a:r>
              <a:rPr lang="en-US" sz="2000" dirty="0" smtClean="0"/>
              <a:t> a </a:t>
            </a:r>
            <a:r>
              <a:rPr lang="en-US" sz="2000" dirty="0" err="1" smtClean="0"/>
              <a:t>notiunii</a:t>
            </a:r>
            <a:r>
              <a:rPr lang="en-US" sz="2000" dirty="0" smtClean="0"/>
              <a:t> de “</a:t>
            </a:r>
            <a:r>
              <a:rPr lang="en-US" sz="2000" dirty="0" err="1" smtClean="0"/>
              <a:t>bugg</a:t>
            </a:r>
            <a:r>
              <a:rPr lang="en-US" sz="2000" dirty="0" smtClean="0"/>
              <a:t>” </a:t>
            </a:r>
            <a:r>
              <a:rPr lang="en-US" sz="2000" dirty="0" err="1" smtClean="0"/>
              <a:t>si</a:t>
            </a:r>
            <a:r>
              <a:rPr lang="en-US" sz="2000" dirty="0" smtClean="0"/>
              <a:t> “</a:t>
            </a:r>
            <a:r>
              <a:rPr lang="en-US" sz="2000" dirty="0" err="1" smtClean="0"/>
              <a:t>debuging</a:t>
            </a:r>
            <a:r>
              <a:rPr lang="en-US" sz="2000" dirty="0" smtClean="0"/>
              <a:t>”</a:t>
            </a:r>
            <a:endParaRPr lang="ro-RO" sz="2000" dirty="0" smtClean="0"/>
          </a:p>
          <a:p>
            <a:pPr marL="0" indent="0" eaLnBrk="1" hangingPunct="1"/>
            <a:endParaRPr lang="ro-RO" sz="2000" dirty="0" smtClean="0"/>
          </a:p>
          <a:p>
            <a:pPr marL="0" indent="0" eaLnBrk="1" hangingPunct="1"/>
            <a:endParaRPr lang="ro-RO" sz="2000" dirty="0" smtClean="0"/>
          </a:p>
          <a:p>
            <a:pPr marL="0" indent="0" eaLnBrk="1" hangingPunct="1"/>
            <a:r>
              <a:rPr lang="ro-RO" sz="2000" dirty="0" smtClean="0"/>
              <a:t>V</a:t>
            </a:r>
            <a:r>
              <a:rPr lang="en-US" sz="2000" dirty="0" err="1" smtClean="0"/>
              <a:t>iteza</a:t>
            </a:r>
            <a:r>
              <a:rPr lang="en-US" sz="2000" dirty="0" smtClean="0"/>
              <a:t> de </a:t>
            </a:r>
            <a:r>
              <a:rPr lang="en-US" sz="2000" dirty="0" err="1" smtClean="0"/>
              <a:t>lucru</a:t>
            </a:r>
            <a:r>
              <a:rPr lang="en-US" sz="2000" dirty="0" smtClean="0"/>
              <a:t> era </a:t>
            </a:r>
            <a:r>
              <a:rPr lang="en-US" sz="2000" dirty="0" err="1" smtClean="0"/>
              <a:t>mică</a:t>
            </a:r>
            <a:r>
              <a:rPr lang="en-US" sz="2000" dirty="0" smtClean="0"/>
              <a:t>, </a:t>
            </a:r>
            <a:r>
              <a:rPr lang="en-US" sz="2000" dirty="0" err="1" smtClean="0"/>
              <a:t>fapt</a:t>
            </a:r>
            <a:r>
              <a:rPr lang="en-US" sz="2000" dirty="0" smtClean="0"/>
              <a:t> </a:t>
            </a:r>
            <a:r>
              <a:rPr lang="en-US" sz="2000" dirty="0" err="1" smtClean="0"/>
              <a:t>explicabil</a:t>
            </a:r>
            <a:r>
              <a:rPr lang="en-US" sz="2000" dirty="0" smtClean="0"/>
              <a:t> </a:t>
            </a:r>
            <a:r>
              <a:rPr lang="en-US" sz="2000" dirty="0" err="1" smtClean="0"/>
              <a:t>prin</a:t>
            </a:r>
            <a:r>
              <a:rPr lang="en-US" sz="2000" dirty="0" smtClean="0"/>
              <a:t> </a:t>
            </a:r>
            <a:r>
              <a:rPr lang="en-US" sz="2000" dirty="0" err="1" smtClean="0"/>
              <a:t>utilizarea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principiului</a:t>
            </a:r>
            <a:r>
              <a:rPr lang="en-US" sz="2000" dirty="0" smtClean="0"/>
              <a:t> electromagnetic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gradFill rotWithShape="1">
            <a:gsLst>
              <a:gs pos="0">
                <a:schemeClr val="bg1"/>
              </a:gs>
              <a:gs pos="100000">
                <a:srgbClr val="FFCDF5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JOHN VON NEUMANN</a:t>
            </a:r>
            <a:r>
              <a:rPr lang="ro-RO" smtClean="0">
                <a:solidFill>
                  <a:srgbClr val="FF0000"/>
                </a:solidFill>
              </a:rPr>
              <a:t>  </a:t>
            </a:r>
            <a:r>
              <a:rPr lang="ro-RO" b="0" smtClean="0"/>
              <a:t>(1</a:t>
            </a:r>
            <a:r>
              <a:rPr lang="en-US" b="0" smtClean="0"/>
              <a:t>903-1957)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191000" cy="2527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000" dirty="0" err="1" smtClean="0"/>
              <a:t>Matematician</a:t>
            </a:r>
            <a:r>
              <a:rPr lang="en-US" sz="2000" dirty="0" smtClean="0"/>
              <a:t> </a:t>
            </a:r>
            <a:r>
              <a:rPr lang="en-US" sz="2000" dirty="0" err="1" smtClean="0"/>
              <a:t>ungaro-american</a:t>
            </a:r>
            <a:r>
              <a:rPr lang="en-US" sz="2000" dirty="0" smtClean="0"/>
              <a:t>, </a:t>
            </a:r>
            <a:r>
              <a:rPr lang="ro-RO" sz="2000" dirty="0" smtClean="0"/>
              <a:t>a fundamentat </a:t>
            </a:r>
            <a:r>
              <a:rPr lang="ro-RO" sz="2000" dirty="0" smtClean="0">
                <a:solidFill>
                  <a:srgbClr val="FF0000"/>
                </a:solidFill>
              </a:rPr>
              <a:t>principiile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teor</a:t>
            </a:r>
            <a:r>
              <a:rPr lang="ro-RO" sz="2000" dirty="0" smtClean="0">
                <a:solidFill>
                  <a:srgbClr val="FF0000"/>
                </a:solidFill>
              </a:rPr>
              <a:t>etice</a:t>
            </a:r>
            <a:r>
              <a:rPr lang="ro-RO" sz="2000" dirty="0" smtClean="0"/>
              <a:t> ale construcţiei </a:t>
            </a:r>
            <a:r>
              <a:rPr lang="en-US" sz="2000" dirty="0" smtClean="0"/>
              <a:t> </a:t>
            </a:r>
            <a:r>
              <a:rPr lang="en-US" sz="2000" dirty="0" err="1" smtClean="0"/>
              <a:t>calculatoarelor</a:t>
            </a:r>
            <a:r>
              <a:rPr lang="en-US" sz="2000" dirty="0" smtClean="0"/>
              <a:t> </a:t>
            </a:r>
            <a:r>
              <a:rPr lang="ro-RO" sz="2000" dirty="0" smtClean="0"/>
              <a:t>electronice </a:t>
            </a:r>
          </a:p>
          <a:p>
            <a:pPr marL="0" indent="0" eaLnBrk="1" hangingPunct="1">
              <a:lnSpc>
                <a:spcPct val="90000"/>
              </a:lnSpc>
            </a:pP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acest</a:t>
            </a:r>
            <a:r>
              <a:rPr lang="en-US" sz="2000" dirty="0" smtClean="0"/>
              <a:t> </a:t>
            </a:r>
            <a:r>
              <a:rPr lang="en-US" sz="2000" dirty="0" err="1" smtClean="0"/>
              <a:t>ultim</a:t>
            </a:r>
            <a:r>
              <a:rPr lang="en-US" sz="2000" dirty="0" smtClean="0"/>
              <a:t> </a:t>
            </a:r>
            <a:r>
              <a:rPr lang="en-US" sz="2000" dirty="0" err="1" smtClean="0"/>
              <a:t>lucru</a:t>
            </a:r>
            <a:r>
              <a:rPr lang="en-US" sz="2000" dirty="0" smtClean="0"/>
              <a:t> a </a:t>
            </a:r>
            <a:r>
              <a:rPr lang="en-US" sz="2000" dirty="0" err="1" smtClean="0"/>
              <a:t>primit</a:t>
            </a:r>
            <a:r>
              <a:rPr lang="en-US" sz="2000" dirty="0" smtClean="0"/>
              <a:t> </a:t>
            </a:r>
            <a:r>
              <a:rPr lang="en-US" sz="2000" dirty="0" err="1" smtClean="0"/>
              <a:t>premiul</a:t>
            </a:r>
            <a:r>
              <a:rPr lang="en-US" sz="2000" dirty="0" smtClean="0"/>
              <a:t> </a:t>
            </a:r>
            <a:r>
              <a:rPr lang="en-US" sz="2000" dirty="0" err="1" smtClean="0"/>
              <a:t>Enrico</a:t>
            </a:r>
            <a:r>
              <a:rPr lang="en-US" sz="2000" dirty="0" smtClean="0"/>
              <a:t> Fermi</a:t>
            </a:r>
          </a:p>
        </p:txBody>
      </p:sp>
      <p:pic>
        <p:nvPicPr>
          <p:cNvPr id="40964" name="Picture 7" descr="D:\9\a\vonneumann-eniac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209800"/>
            <a:ext cx="4343400" cy="3352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28600"/>
            <a:ext cx="7696200" cy="1752600"/>
          </a:xfrm>
          <a:solidFill>
            <a:srgbClr val="1F9925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0" dirty="0" smtClean="0">
                <a:solidFill>
                  <a:srgbClr val="EAFB93"/>
                </a:solidFill>
                <a:latin typeface="Arial Black" pitchFamily="34" charset="0"/>
              </a:rPr>
              <a:t> </a:t>
            </a:r>
            <a:r>
              <a:rPr lang="ro-RO" b="0" dirty="0" smtClean="0">
                <a:solidFill>
                  <a:schemeClr val="bg1"/>
                </a:solidFill>
                <a:latin typeface="Arial Black" pitchFamily="34" charset="0"/>
              </a:rPr>
              <a:t>GENERAŢIA   I – a  cu TUBURI</a:t>
            </a:r>
            <a:r>
              <a:rPr lang="en-US" b="0" dirty="0" smtClean="0">
                <a:solidFill>
                  <a:schemeClr val="bg1"/>
                </a:solidFill>
                <a:latin typeface="Arial Black" pitchFamily="34" charset="0"/>
              </a:rPr>
              <a:t> ELECTRONICE</a:t>
            </a:r>
            <a:r>
              <a:rPr lang="ro-RO" b="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o-RO" b="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o-RO" b="0" dirty="0" smtClean="0">
                <a:solidFill>
                  <a:schemeClr val="bg1"/>
                </a:solidFill>
                <a:latin typeface="Arial Black" pitchFamily="34" charset="0"/>
              </a:rPr>
              <a:t> 1945 - 1955</a:t>
            </a: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62175" y="2057400"/>
            <a:ext cx="6981825" cy="4114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o-RO" b="1" dirty="0" smtClean="0">
                <a:solidFill>
                  <a:srgbClr val="FF0066"/>
                </a:solidFill>
              </a:rPr>
              <a:t>COLOSSUS</a:t>
            </a:r>
            <a:r>
              <a:rPr lang="ro-RO" b="1" dirty="0" smtClean="0">
                <a:solidFill>
                  <a:schemeClr val="tx1"/>
                </a:solidFill>
              </a:rPr>
              <a:t> – rezultat al </a:t>
            </a:r>
            <a:r>
              <a:rPr lang="ro-RO" dirty="0" smtClean="0">
                <a:solidFill>
                  <a:schemeClr val="tx1"/>
                </a:solidFill>
              </a:rPr>
              <a:t>cercetărilor  militare</a:t>
            </a:r>
          </a:p>
          <a:p>
            <a:pPr eaLnBrk="1" hangingPunct="1">
              <a:lnSpc>
                <a:spcPct val="90000"/>
              </a:lnSpc>
            </a:pPr>
            <a:r>
              <a:rPr lang="ro-RO" dirty="0" smtClean="0">
                <a:solidFill>
                  <a:schemeClr val="tx1"/>
                </a:solidFill>
              </a:rPr>
              <a:t>secrete  (</a:t>
            </a:r>
            <a:r>
              <a:rPr lang="ro-RO" sz="3100" dirty="0" err="1" smtClean="0">
                <a:solidFill>
                  <a:schemeClr val="tx1"/>
                </a:solidFill>
              </a:rPr>
              <a:t>Inteligence</a:t>
            </a:r>
            <a:r>
              <a:rPr lang="ro-RO" sz="3100" dirty="0" smtClean="0">
                <a:solidFill>
                  <a:schemeClr val="tx1"/>
                </a:solidFill>
              </a:rPr>
              <a:t> Service, </a:t>
            </a:r>
            <a:r>
              <a:rPr lang="ro-RO" sz="3100" dirty="0" err="1" smtClean="0">
                <a:solidFill>
                  <a:schemeClr val="tx1"/>
                </a:solidFill>
              </a:rPr>
              <a:t>Harward</a:t>
            </a:r>
            <a:r>
              <a:rPr lang="ro-RO" sz="3100" dirty="0" smtClean="0">
                <a:solidFill>
                  <a:schemeClr val="tx1"/>
                </a:solidFill>
              </a:rPr>
              <a:t> </a:t>
            </a:r>
            <a:r>
              <a:rPr lang="ro-RO" sz="3100" dirty="0" err="1" smtClean="0">
                <a:solidFill>
                  <a:schemeClr val="tx1"/>
                </a:solidFill>
              </a:rPr>
              <a:t>Univ</a:t>
            </a:r>
            <a:r>
              <a:rPr lang="ro-RO" sz="3100" dirty="0" smtClean="0">
                <a:solidFill>
                  <a:schemeClr val="tx1"/>
                </a:solidFill>
              </a:rPr>
              <a:t> şi IBM</a:t>
            </a:r>
            <a:r>
              <a:rPr lang="ro-RO" sz="20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ro-RO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o-RO" b="1" dirty="0" smtClean="0">
                <a:solidFill>
                  <a:srgbClr val="FF0066"/>
                </a:solidFill>
              </a:rPr>
              <a:t>ENIAC </a:t>
            </a:r>
            <a:r>
              <a:rPr lang="ro-RO" sz="2000" dirty="0" smtClean="0">
                <a:solidFill>
                  <a:srgbClr val="FF0066"/>
                </a:solidFill>
              </a:rPr>
              <a:t>  -</a:t>
            </a:r>
            <a:r>
              <a:rPr lang="ro-RO" sz="2000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P. Eckert &amp; J. </a:t>
            </a:r>
            <a:r>
              <a:rPr lang="en-US" dirty="0" err="1" smtClean="0"/>
              <a:t>Mauchley</a:t>
            </a:r>
            <a:r>
              <a:rPr lang="en-US" dirty="0" smtClean="0"/>
              <a:t> -</a:t>
            </a:r>
            <a:endParaRPr lang="ro-RO" dirty="0" smtClean="0"/>
          </a:p>
          <a:p>
            <a:pPr eaLnBrk="1" hangingPunct="1">
              <a:lnSpc>
                <a:spcPct val="90000"/>
              </a:lnSpc>
            </a:pPr>
            <a:r>
              <a:rPr lang="ro-RO" b="1" dirty="0" smtClean="0"/>
              <a:t>    </a:t>
            </a:r>
            <a:r>
              <a:rPr lang="en-US" b="1" dirty="0" smtClean="0"/>
              <a:t>E</a:t>
            </a:r>
            <a:r>
              <a:rPr lang="en-US" dirty="0" smtClean="0"/>
              <a:t>lectronic</a:t>
            </a:r>
            <a:r>
              <a:rPr lang="en-US" b="1" dirty="0" smtClean="0"/>
              <a:t> N</a:t>
            </a:r>
            <a:r>
              <a:rPr lang="en-US" dirty="0" smtClean="0"/>
              <a:t>umeric</a:t>
            </a:r>
            <a:r>
              <a:rPr lang="en-US" b="1" dirty="0" smtClean="0"/>
              <a:t> I</a:t>
            </a:r>
            <a:r>
              <a:rPr lang="en-US" dirty="0" smtClean="0"/>
              <a:t>ntegrator</a:t>
            </a:r>
            <a:r>
              <a:rPr lang="en-US" b="1" dirty="0" smtClean="0"/>
              <a:t> A</a:t>
            </a:r>
            <a:r>
              <a:rPr lang="en-US" dirty="0" smtClean="0"/>
              <a:t>nd</a:t>
            </a:r>
            <a:r>
              <a:rPr lang="en-US" b="1" dirty="0" smtClean="0"/>
              <a:t> C</a:t>
            </a:r>
            <a:r>
              <a:rPr lang="en-US" dirty="0" smtClean="0"/>
              <a:t>omputer</a:t>
            </a:r>
            <a:endParaRPr lang="ro-RO" dirty="0" smtClean="0"/>
          </a:p>
          <a:p>
            <a:pPr eaLnBrk="1" hangingPunct="1">
              <a:lnSpc>
                <a:spcPct val="90000"/>
              </a:lnSpc>
            </a:pPr>
            <a:r>
              <a:rPr lang="ro-RO" dirty="0" smtClean="0">
                <a:solidFill>
                  <a:schemeClr val="tx1"/>
                </a:solidFill>
              </a:rPr>
              <a:t>    Universitatea </a:t>
            </a:r>
            <a:r>
              <a:rPr lang="ro-RO" dirty="0" err="1" smtClean="0">
                <a:solidFill>
                  <a:schemeClr val="tx1"/>
                </a:solidFill>
              </a:rPr>
              <a:t>Pennsilvania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o-RO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o-RO" b="1" dirty="0" smtClean="0">
                <a:solidFill>
                  <a:srgbClr val="FF0000"/>
                </a:solidFill>
              </a:rPr>
              <a:t>UNIVAC – Marea </a:t>
            </a:r>
            <a:r>
              <a:rPr lang="ro-RO" b="1" dirty="0" err="1" smtClean="0">
                <a:solidFill>
                  <a:srgbClr val="FF0000"/>
                </a:solidFill>
              </a:rPr>
              <a:t>Britanie</a:t>
            </a:r>
            <a:endParaRPr lang="ro-RO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IBM 701,704,709 – </a:t>
            </a:r>
            <a:r>
              <a:rPr lang="en-US" dirty="0" err="1" smtClean="0"/>
              <a:t>primele</a:t>
            </a:r>
            <a:r>
              <a:rPr lang="en-US" dirty="0" smtClean="0"/>
              <a:t> </a:t>
            </a:r>
            <a:r>
              <a:rPr lang="en-US" dirty="0" err="1" smtClean="0"/>
              <a:t>calculatoare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comerciale</a:t>
            </a:r>
            <a:endParaRPr lang="en-US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DACICC, CIFA, MECIPT – </a:t>
            </a:r>
            <a:r>
              <a:rPr lang="en-US" dirty="0" err="1" smtClean="0"/>
              <a:t>variante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romanesti</a:t>
            </a:r>
            <a:r>
              <a:rPr lang="ro-RO" b="1" dirty="0" smtClean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4895850" cy="649288"/>
          </a:xfrm>
          <a:gradFill rotWithShape="1">
            <a:gsLst>
              <a:gs pos="0">
                <a:srgbClr val="FFCDF5"/>
              </a:gs>
              <a:gs pos="50000">
                <a:schemeClr val="bg1"/>
              </a:gs>
              <a:gs pos="100000">
                <a:srgbClr val="FFCDF5"/>
              </a:gs>
            </a:gsLst>
            <a:lin ang="18900000" scaled="1"/>
          </a:gra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CALCULATORUL ENIAC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828800"/>
            <a:ext cx="4343400" cy="4267200"/>
          </a:xfrm>
          <a:gradFill rotWithShape="1">
            <a:gsLst>
              <a:gs pos="0">
                <a:schemeClr val="bg1"/>
              </a:gs>
              <a:gs pos="100000">
                <a:srgbClr val="FFE5FA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000" b="1" dirty="0" smtClean="0"/>
              <a:t>Electronic Numeric Integrator And Computer</a:t>
            </a:r>
            <a:r>
              <a:rPr lang="en-US" sz="1800" dirty="0" smtClean="0"/>
              <a:t> (1945) </a:t>
            </a:r>
            <a:endParaRPr lang="ro-RO" sz="1800" dirty="0" smtClean="0"/>
          </a:p>
          <a:p>
            <a:pPr marL="0" indent="0" eaLnBrk="1" hangingPunct="1">
              <a:lnSpc>
                <a:spcPct val="90000"/>
              </a:lnSpc>
            </a:pPr>
            <a:endParaRPr lang="ro-RO" sz="1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o-RO" sz="1800" dirty="0" smtClean="0"/>
              <a:t> </a:t>
            </a:r>
            <a:r>
              <a:rPr lang="en-US" sz="1800" b="1" dirty="0" err="1" smtClean="0"/>
              <a:t>c</a:t>
            </a:r>
            <a:r>
              <a:rPr lang="en-US" sz="1800" b="1" dirty="0" err="1" smtClean="0">
                <a:cs typeface="Times New Roman" pitchFamily="18" charset="0"/>
              </a:rPr>
              <a:t>â</a:t>
            </a:r>
            <a:r>
              <a:rPr lang="en-US" sz="1800" b="1" dirty="0" err="1" smtClean="0"/>
              <a:t>nt</a:t>
            </a:r>
            <a:r>
              <a:rPr lang="en-US" sz="1800" b="1" dirty="0" err="1" smtClean="0">
                <a:cs typeface="Times New Roman" pitchFamily="18" charset="0"/>
              </a:rPr>
              <a:t>ă</a:t>
            </a:r>
            <a:r>
              <a:rPr lang="en-US" sz="1800" b="1" dirty="0" err="1" smtClean="0"/>
              <a:t>rea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30t</a:t>
            </a:r>
            <a:endParaRPr lang="ro-RO" sz="1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o-RO" sz="1800" b="1" dirty="0" smtClean="0"/>
              <a:t> </a:t>
            </a:r>
            <a:r>
              <a:rPr lang="en-US" sz="1800" b="1" dirty="0" err="1" smtClean="0"/>
              <a:t>ocupa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160</a:t>
            </a:r>
            <a:r>
              <a:rPr lang="en-US" sz="1800" b="1" dirty="0" smtClean="0"/>
              <a:t> m </a:t>
            </a:r>
            <a:r>
              <a:rPr lang="en-US" sz="1800" b="1" dirty="0" err="1" smtClean="0"/>
              <a:t>p</a:t>
            </a:r>
            <a:r>
              <a:rPr lang="en-US" sz="1800" b="1" dirty="0" err="1" smtClean="0">
                <a:cs typeface="Times New Roman" pitchFamily="18" charset="0"/>
              </a:rPr>
              <a:t>ă</a:t>
            </a:r>
            <a:r>
              <a:rPr lang="en-US" sz="1800" b="1" dirty="0" err="1" smtClean="0"/>
              <a:t>tra</a:t>
            </a:r>
            <a:r>
              <a:rPr lang="en-US" sz="1800" b="1" dirty="0" err="1" smtClean="0">
                <a:cs typeface="Times New Roman" pitchFamily="18" charset="0"/>
              </a:rPr>
              <a:t>ţ</a:t>
            </a:r>
            <a:r>
              <a:rPr lang="en-US" sz="1800" b="1" dirty="0" err="1" smtClean="0"/>
              <a:t>i</a:t>
            </a:r>
            <a:r>
              <a:rPr lang="en-US" sz="1800" b="1" dirty="0" smtClean="0"/>
              <a:t>, </a:t>
            </a:r>
            <a:endParaRPr lang="ro-RO" sz="1800" b="1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o-RO" sz="1800" b="1" dirty="0" smtClean="0"/>
              <a:t> </a:t>
            </a:r>
            <a:r>
              <a:rPr lang="en-US" sz="1800" b="1" dirty="0" err="1" smtClean="0"/>
              <a:t>consuma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energie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</a:t>
            </a:r>
            <a:r>
              <a:rPr lang="en-US" sz="1800" b="1" dirty="0" err="1" smtClean="0">
                <a:cs typeface="Times New Roman" pitchFamily="18" charset="0"/>
              </a:rPr>
              <a:t>â</a:t>
            </a:r>
            <a:r>
              <a:rPr lang="en-US" sz="1800" b="1" dirty="0" err="1" smtClean="0"/>
              <a:t>t</a:t>
            </a:r>
            <a:r>
              <a:rPr lang="en-US" sz="1800" b="1" dirty="0" smtClean="0"/>
              <a:t> o </a:t>
            </a:r>
            <a:r>
              <a:rPr lang="en-US" sz="1800" b="1" dirty="0" err="1" smtClean="0"/>
              <a:t>locomotiv</a:t>
            </a:r>
            <a:r>
              <a:rPr lang="en-US" sz="1800" b="1" dirty="0" err="1" smtClean="0">
                <a:cs typeface="Times New Roman" pitchFamily="18" charset="0"/>
              </a:rPr>
              <a:t>ă</a:t>
            </a:r>
            <a:r>
              <a:rPr lang="en-US" sz="1800" b="1" dirty="0" smtClean="0"/>
              <a:t>, </a:t>
            </a:r>
            <a:endParaRPr lang="ro-RO" sz="1800" b="1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o-RO" sz="1800" b="1" dirty="0" smtClean="0"/>
              <a:t> </a:t>
            </a:r>
            <a:r>
              <a:rPr lang="en-US" sz="1800" b="1" dirty="0" err="1" smtClean="0"/>
              <a:t>avea</a:t>
            </a:r>
            <a:r>
              <a:rPr lang="en-US" sz="1800" b="1" dirty="0" smtClean="0">
                <a:solidFill>
                  <a:srgbClr val="FF0000"/>
                </a:solidFill>
              </a:rPr>
              <a:t> 40 </a:t>
            </a:r>
            <a:r>
              <a:rPr lang="en-US" sz="1800" b="1" dirty="0" smtClean="0"/>
              <a:t>de </a:t>
            </a:r>
            <a:r>
              <a:rPr lang="en-US" sz="1800" b="1" dirty="0" err="1" smtClean="0"/>
              <a:t>panouri</a:t>
            </a:r>
            <a:r>
              <a:rPr lang="en-US" sz="1800" b="1" dirty="0" smtClean="0"/>
              <a:t>, </a:t>
            </a:r>
            <a:endParaRPr lang="ro-RO" sz="1800" b="1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o-RO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20 000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tuburi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electronice</a:t>
            </a:r>
            <a:endParaRPr lang="ro-RO" sz="1800" b="1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o-RO" sz="1800" b="1" dirty="0" smtClean="0"/>
              <a:t> </a:t>
            </a:r>
            <a:r>
              <a:rPr lang="en-US" sz="1800" b="1" dirty="0" err="1" smtClean="0"/>
              <a:t>efectua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peste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5000 de </a:t>
            </a:r>
            <a:r>
              <a:rPr lang="en-US" sz="1800" b="1" dirty="0" err="1" smtClean="0">
                <a:solidFill>
                  <a:srgbClr val="FF0000"/>
                </a:solidFill>
              </a:rPr>
              <a:t>adun</a:t>
            </a:r>
            <a:r>
              <a:rPr lang="en-US" sz="1800" b="1" dirty="0" err="1" smtClean="0">
                <a:solidFill>
                  <a:srgbClr val="FF0000"/>
                </a:solidFill>
                <a:cs typeface="Times New Roman" pitchFamily="18" charset="0"/>
              </a:rPr>
              <a:t>ă</a:t>
            </a:r>
            <a:r>
              <a:rPr lang="en-US" sz="1800" b="1" dirty="0" err="1" smtClean="0">
                <a:solidFill>
                  <a:srgbClr val="FF0000"/>
                </a:solidFill>
              </a:rPr>
              <a:t>ri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sau</a:t>
            </a:r>
            <a:endParaRPr lang="ro-RO" sz="18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1800" b="1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sc</a:t>
            </a:r>
            <a:r>
              <a:rPr lang="en-US" sz="1800" b="1" dirty="0" err="1" smtClean="0">
                <a:solidFill>
                  <a:srgbClr val="FF0000"/>
                </a:solidFill>
                <a:cs typeface="Times New Roman" pitchFamily="18" charset="0"/>
              </a:rPr>
              <a:t>ă</a:t>
            </a:r>
            <a:r>
              <a:rPr lang="en-US" sz="1800" b="1" dirty="0" err="1" smtClean="0">
                <a:solidFill>
                  <a:srgbClr val="FF0000"/>
                </a:solidFill>
              </a:rPr>
              <a:t>deri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secund</a:t>
            </a:r>
            <a:r>
              <a:rPr lang="en-US" sz="1800" b="1" dirty="0" err="1" smtClean="0">
                <a:solidFill>
                  <a:srgbClr val="FF0000"/>
                </a:solidFill>
                <a:cs typeface="Times New Roman" pitchFamily="18" charset="0"/>
              </a:rPr>
              <a:t>ă</a:t>
            </a:r>
            <a:r>
              <a:rPr lang="en-US" sz="1800" b="1" dirty="0" smtClean="0">
                <a:solidFill>
                  <a:srgbClr val="FF0000"/>
                </a:solidFill>
              </a:rPr>
              <a:t>,</a:t>
            </a:r>
            <a:r>
              <a:rPr lang="en-US" sz="1800" b="1" dirty="0" smtClean="0"/>
              <a:t> cu 10 </a:t>
            </a:r>
            <a:r>
              <a:rPr lang="en-US" sz="1800" b="1" dirty="0" err="1" smtClean="0"/>
              <a:t>cifre</a:t>
            </a:r>
            <a:r>
              <a:rPr lang="en-US" sz="1800" b="1" dirty="0" smtClean="0"/>
              <a:t>.</a:t>
            </a:r>
            <a:r>
              <a:rPr lang="en-US" sz="1800" dirty="0" smtClean="0"/>
              <a:t> </a:t>
            </a:r>
            <a:endParaRPr lang="ro-RO" sz="1800" dirty="0" smtClean="0"/>
          </a:p>
          <a:p>
            <a:pPr marL="0" indent="0" eaLnBrk="1" hangingPunct="1">
              <a:lnSpc>
                <a:spcPct val="90000"/>
              </a:lnSpc>
            </a:pPr>
            <a:endParaRPr lang="ro-RO" sz="1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1800" b="1" dirty="0" err="1" smtClean="0"/>
              <a:t>Ini</a:t>
            </a:r>
            <a:r>
              <a:rPr lang="en-US" sz="1800" b="1" dirty="0" err="1" smtClean="0">
                <a:cs typeface="Times New Roman" pitchFamily="18" charset="0"/>
              </a:rPr>
              <a:t>ţ</a:t>
            </a:r>
            <a:r>
              <a:rPr lang="en-US" sz="1800" b="1" dirty="0" err="1" smtClean="0"/>
              <a:t>ial</a:t>
            </a:r>
            <a:r>
              <a:rPr lang="en-US" sz="1800" b="1" dirty="0" smtClean="0"/>
              <a:t> a </a:t>
            </a:r>
            <a:r>
              <a:rPr lang="en-US" sz="1800" b="1" dirty="0" err="1" smtClean="0"/>
              <a:t>fost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folosit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pentru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dezvoltarea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proiectului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bombei</a:t>
            </a:r>
            <a:r>
              <a:rPr lang="en-US" sz="1800" b="1" dirty="0" smtClean="0">
                <a:solidFill>
                  <a:srgbClr val="FF0000"/>
                </a:solidFill>
              </a:rPr>
              <a:t> cu </a:t>
            </a:r>
            <a:r>
              <a:rPr lang="en-US" sz="1800" b="1" dirty="0" err="1" smtClean="0">
                <a:solidFill>
                  <a:srgbClr val="FF0000"/>
                </a:solidFill>
              </a:rPr>
              <a:t>hidrogen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3012" name="Picture 5" descr="http://www.library.upenn.edu/exhibits/rbm/mauchly/img/mau01.jpe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438400"/>
            <a:ext cx="4267200" cy="3276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fld id="{E25AE643-5921-4E6B-A40F-D2C0A776A652}" type="slidenum">
              <a:rPr lang="en-US" sz="1400">
                <a:latin typeface="+mn-lt"/>
              </a:rPr>
              <a:pPr algn="r">
                <a:spcBef>
                  <a:spcPct val="50000"/>
                </a:spcBef>
                <a:defRPr/>
              </a:pPr>
              <a:t>19</a:t>
            </a:fld>
            <a:endParaRPr lang="en-US" sz="1400">
              <a:latin typeface="+mn-lt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6450" y="692150"/>
            <a:ext cx="7067550" cy="433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Prima </a:t>
            </a:r>
            <a:r>
              <a:rPr lang="en-US" dirty="0" err="1" smtClean="0"/>
              <a:t>generatie</a:t>
            </a:r>
            <a:r>
              <a:rPr lang="en-US" dirty="0" smtClean="0"/>
              <a:t> de </a:t>
            </a:r>
            <a:r>
              <a:rPr lang="en-US" dirty="0" err="1" smtClean="0"/>
              <a:t>calculatoare</a:t>
            </a:r>
            <a:endParaRPr lang="en-US" dirty="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45061" name="Picture 4" descr="C:\gyuszi\cursuri\AC\poze\enia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557338"/>
            <a:ext cx="32766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1619250" y="414972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ENIAC</a:t>
            </a:r>
          </a:p>
        </p:txBody>
      </p:sp>
      <p:pic>
        <p:nvPicPr>
          <p:cNvPr id="45063" name="Picture 6" descr="C:\gyuszi\cursuri\AC\poze\ADV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412875"/>
            <a:ext cx="36576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6659563" y="4724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o-RO" sz="2400" b="1">
                <a:solidFill>
                  <a:srgbClr val="FF0000"/>
                </a:solidFill>
                <a:latin typeface="Times New Roman" pitchFamily="18" charset="0"/>
              </a:rPr>
              <a:t>UNI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VAC</a:t>
            </a:r>
          </a:p>
        </p:txBody>
      </p:sp>
      <p:pic>
        <p:nvPicPr>
          <p:cNvPr id="45065" name="Picture 8" descr="C:\gyuszi\cursuri\AC\poze\1953_IBM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4941888"/>
            <a:ext cx="4114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5724525" y="6021388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IBM 701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D6BCFC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ro-RO" smtClean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ro-RO" smtClean="0">
                <a:latin typeface="Arial" charset="0"/>
              </a:rPr>
              <a:t>CALCULATOARE  PERSONALE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1484313"/>
            <a:ext cx="7667625" cy="53736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o-RO" sz="2000" dirty="0" smtClean="0"/>
          </a:p>
          <a:p>
            <a:pPr eaLnBrk="1" hangingPunct="1">
              <a:lnSpc>
                <a:spcPct val="90000"/>
              </a:lnSpc>
            </a:pPr>
            <a:r>
              <a:rPr lang="ro-RO" sz="2000" b="1" dirty="0" smtClean="0">
                <a:solidFill>
                  <a:srgbClr val="FF0000"/>
                </a:solidFill>
              </a:rPr>
              <a:t>1.1</a:t>
            </a:r>
            <a:r>
              <a:rPr lang="ro-RO" sz="2000" b="1" dirty="0" smtClean="0"/>
              <a:t> Arhitectura funcţională </a:t>
            </a:r>
          </a:p>
          <a:p>
            <a:pPr eaLnBrk="1" hangingPunct="1">
              <a:lnSpc>
                <a:spcPct val="90000"/>
              </a:lnSpc>
            </a:pPr>
            <a:endParaRPr lang="ro-RO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o-RO" sz="2000" b="1" dirty="0" smtClean="0">
                <a:solidFill>
                  <a:srgbClr val="FF0000"/>
                </a:solidFill>
              </a:rPr>
              <a:t>1.2</a:t>
            </a:r>
            <a:r>
              <a:rPr lang="ro-RO" sz="2000" b="1" dirty="0" smtClean="0"/>
              <a:t> Configuraţie</a:t>
            </a:r>
          </a:p>
          <a:p>
            <a:pPr eaLnBrk="1" hangingPunct="1">
              <a:lnSpc>
                <a:spcPct val="90000"/>
              </a:lnSpc>
            </a:pPr>
            <a:endParaRPr lang="ro-RO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o-RO" sz="2000" b="1" dirty="0" smtClean="0">
                <a:solidFill>
                  <a:srgbClr val="FF0000"/>
                </a:solidFill>
              </a:rPr>
              <a:t>1.3 </a:t>
            </a:r>
            <a:r>
              <a:rPr lang="ro-RO" sz="2000" b="1" dirty="0" smtClean="0"/>
              <a:t>Componente şi caracteristici  tehnico – </a:t>
            </a:r>
          </a:p>
          <a:p>
            <a:pPr eaLnBrk="1" hangingPunct="1">
              <a:lnSpc>
                <a:spcPct val="90000"/>
              </a:lnSpc>
            </a:pPr>
            <a:r>
              <a:rPr lang="ro-RO" sz="2000" b="1" dirty="0" smtClean="0"/>
              <a:t>      funcţionale</a:t>
            </a:r>
          </a:p>
          <a:p>
            <a:pPr eaLnBrk="1" hangingPunct="1">
              <a:lnSpc>
                <a:spcPct val="90000"/>
              </a:lnSpc>
            </a:pPr>
            <a:r>
              <a:rPr lang="ro-RO" sz="2000" b="1" dirty="0" smtClean="0"/>
              <a:t>		</a:t>
            </a:r>
            <a:r>
              <a:rPr lang="ro-RO" sz="2000" b="1" dirty="0" smtClean="0">
                <a:solidFill>
                  <a:srgbClr val="FF0000"/>
                </a:solidFill>
              </a:rPr>
              <a:t>1.3.1</a:t>
            </a:r>
            <a:r>
              <a:rPr lang="ro-RO" sz="2000" b="1" dirty="0" smtClean="0"/>
              <a:t> Placa de bază</a:t>
            </a:r>
          </a:p>
          <a:p>
            <a:pPr eaLnBrk="1" hangingPunct="1">
              <a:lnSpc>
                <a:spcPct val="90000"/>
              </a:lnSpc>
            </a:pPr>
            <a:r>
              <a:rPr lang="ro-RO" sz="2000" b="1" dirty="0" smtClean="0"/>
              <a:t>		</a:t>
            </a:r>
            <a:r>
              <a:rPr lang="ro-RO" sz="2000" b="1" dirty="0" smtClean="0">
                <a:solidFill>
                  <a:srgbClr val="FF0000"/>
                </a:solidFill>
              </a:rPr>
              <a:t>1.3.2</a:t>
            </a:r>
            <a:r>
              <a:rPr lang="ro-RO" sz="2000" b="1" dirty="0" smtClean="0"/>
              <a:t> Memoria internă</a:t>
            </a:r>
          </a:p>
          <a:p>
            <a:pPr eaLnBrk="1" hangingPunct="1">
              <a:lnSpc>
                <a:spcPct val="90000"/>
              </a:lnSpc>
            </a:pPr>
            <a:r>
              <a:rPr lang="ro-RO" sz="2000" b="1" dirty="0" smtClean="0"/>
              <a:t>		</a:t>
            </a:r>
            <a:r>
              <a:rPr lang="ro-RO" sz="2000" b="1" dirty="0" smtClean="0">
                <a:solidFill>
                  <a:srgbClr val="FF0000"/>
                </a:solidFill>
              </a:rPr>
              <a:t>1.3.3</a:t>
            </a:r>
            <a:r>
              <a:rPr lang="ro-RO" sz="2000" b="1" dirty="0" smtClean="0"/>
              <a:t> Microprocesorul</a:t>
            </a:r>
          </a:p>
          <a:p>
            <a:pPr eaLnBrk="1" hangingPunct="1">
              <a:lnSpc>
                <a:spcPct val="90000"/>
              </a:lnSpc>
            </a:pPr>
            <a:r>
              <a:rPr lang="ro-RO" sz="2000" b="1" dirty="0" smtClean="0"/>
              <a:t>		</a:t>
            </a:r>
            <a:r>
              <a:rPr lang="ro-RO" sz="2000" b="1" dirty="0" smtClean="0">
                <a:solidFill>
                  <a:srgbClr val="FF0000"/>
                </a:solidFill>
              </a:rPr>
              <a:t>1.3.4</a:t>
            </a:r>
            <a:r>
              <a:rPr lang="ro-RO" sz="2000" b="1" dirty="0" smtClean="0"/>
              <a:t> Echipamente periferice</a:t>
            </a:r>
          </a:p>
          <a:p>
            <a:pPr eaLnBrk="1" hangingPunct="1">
              <a:lnSpc>
                <a:spcPct val="90000"/>
              </a:lnSpc>
            </a:pPr>
            <a:r>
              <a:rPr lang="ro-RO" sz="2000" b="1" dirty="0" smtClean="0"/>
              <a:t>		</a:t>
            </a:r>
            <a:r>
              <a:rPr lang="ro-RO" sz="2000" b="1" dirty="0" smtClean="0">
                <a:solidFill>
                  <a:srgbClr val="FF0000"/>
                </a:solidFill>
              </a:rPr>
              <a:t>1.3.5 </a:t>
            </a:r>
            <a:r>
              <a:rPr lang="ro-RO" sz="2000" b="1" dirty="0" smtClean="0"/>
              <a:t>Controlere, porturi, magistrale, </a:t>
            </a:r>
            <a:r>
              <a:rPr lang="ro-RO" sz="2000" b="1" dirty="0" err="1" smtClean="0"/>
              <a:t>chipset</a:t>
            </a:r>
            <a:endParaRPr lang="ro-RO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o-RO" sz="2000" b="1" dirty="0" smtClean="0">
                <a:solidFill>
                  <a:srgbClr val="FF0000"/>
                </a:solidFill>
              </a:rPr>
              <a:t>1.4</a:t>
            </a:r>
            <a:r>
              <a:rPr lang="ro-RO" sz="2000" b="1" dirty="0" smtClean="0"/>
              <a:t> Configurarea şi alegerea ofertei optime pe baza</a:t>
            </a:r>
          </a:p>
          <a:p>
            <a:pPr eaLnBrk="1" hangingPunct="1">
              <a:lnSpc>
                <a:spcPct val="90000"/>
              </a:lnSpc>
            </a:pPr>
            <a:r>
              <a:rPr lang="ro-RO" sz="2000" b="1" dirty="0" smtClean="0"/>
              <a:t>      unui model de decizie multicriterială</a:t>
            </a:r>
          </a:p>
          <a:p>
            <a:pPr eaLnBrk="1" hangingPunct="1">
              <a:lnSpc>
                <a:spcPct val="90000"/>
              </a:lnSpc>
            </a:pPr>
            <a:r>
              <a:rPr lang="ro-RO" b="1" dirty="0" smtClean="0"/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484313"/>
            <a:ext cx="7772400" cy="4321175"/>
          </a:xfrm>
        </p:spPr>
        <p:txBody>
          <a:bodyPr/>
          <a:lstStyle/>
          <a:p>
            <a:pPr lvl="1" eaLnBrk="1" hangingPunct="1"/>
            <a:r>
              <a:rPr lang="en-US" sz="1800" b="1" dirty="0" err="1" smtClean="0"/>
              <a:t>Shockley&amp;Brattain</a:t>
            </a:r>
            <a:r>
              <a:rPr lang="en-US" sz="1800" b="1" dirty="0" smtClean="0"/>
              <a:t> – </a:t>
            </a:r>
            <a:r>
              <a:rPr lang="en-US" sz="1800" b="1" dirty="0" err="1" smtClean="0">
                <a:solidFill>
                  <a:srgbClr val="FF0000"/>
                </a:solidFill>
              </a:rPr>
              <a:t>primul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tranzistor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(Bell labs)</a:t>
            </a:r>
          </a:p>
          <a:p>
            <a:pPr lvl="1" eaLnBrk="1" hangingPunct="1"/>
            <a:r>
              <a:rPr lang="en-US" sz="1800" b="1" dirty="0" err="1" smtClean="0"/>
              <a:t>primul</a:t>
            </a:r>
            <a:r>
              <a:rPr lang="en-US" sz="1800" b="1" dirty="0" smtClean="0"/>
              <a:t> calculator </a:t>
            </a:r>
            <a:r>
              <a:rPr lang="en-US" sz="1800" b="1" dirty="0" err="1" smtClean="0"/>
              <a:t>tranzistorizat</a:t>
            </a:r>
            <a:r>
              <a:rPr lang="en-US" sz="1800" b="1" dirty="0" smtClean="0"/>
              <a:t>: </a:t>
            </a:r>
            <a:r>
              <a:rPr lang="en-US" sz="1800" b="1" dirty="0" smtClean="0">
                <a:solidFill>
                  <a:srgbClr val="FF0000"/>
                </a:solidFill>
              </a:rPr>
              <a:t>TX-0</a:t>
            </a:r>
          </a:p>
          <a:p>
            <a:pPr lvl="1" eaLnBrk="1" hangingPunct="1"/>
            <a:r>
              <a:rPr lang="en-US" sz="1800" b="1" dirty="0" smtClean="0"/>
              <a:t>IBM 7090 – </a:t>
            </a:r>
            <a:r>
              <a:rPr lang="en-US" sz="1800" b="1" dirty="0" err="1" smtClean="0"/>
              <a:t>varianta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tranzistorizata</a:t>
            </a:r>
            <a:r>
              <a:rPr lang="en-US" sz="1800" b="1" dirty="0" smtClean="0"/>
              <a:t>, IBM 1401</a:t>
            </a:r>
          </a:p>
          <a:p>
            <a:pPr lvl="1" eaLnBrk="1" hangingPunct="1"/>
            <a:r>
              <a:rPr lang="en-US" sz="1800" b="1" dirty="0" err="1" smtClean="0"/>
              <a:t>Wirlwind</a:t>
            </a:r>
            <a:r>
              <a:rPr lang="en-US" sz="1800" b="1" dirty="0" smtClean="0"/>
              <a:t> – MIT</a:t>
            </a:r>
          </a:p>
          <a:p>
            <a:pPr lvl="1" eaLnBrk="1" hangingPunct="1"/>
            <a:r>
              <a:rPr lang="en-US" sz="1800" b="1" dirty="0" smtClean="0"/>
              <a:t>PDP-1, PDP-8, firma DEC</a:t>
            </a:r>
          </a:p>
          <a:p>
            <a:pPr lvl="1" eaLnBrk="1" hangingPunct="1"/>
            <a:r>
              <a:rPr lang="en-US" sz="1800" b="1" dirty="0" smtClean="0"/>
              <a:t>CDC 6600 – </a:t>
            </a:r>
            <a:r>
              <a:rPr lang="en-US" sz="1800" b="1" dirty="0" err="1" smtClean="0"/>
              <a:t>primul</a:t>
            </a:r>
            <a:r>
              <a:rPr lang="en-US" sz="1800" b="1" dirty="0" smtClean="0"/>
              <a:t> calculator </a:t>
            </a:r>
            <a:r>
              <a:rPr lang="en-US" sz="1800" b="1" dirty="0" err="1" smtClean="0">
                <a:solidFill>
                  <a:srgbClr val="FF0000"/>
                </a:solidFill>
              </a:rPr>
              <a:t>paralel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1800" b="1" dirty="0" smtClean="0"/>
              <a:t>CETA – calc. </a:t>
            </a:r>
            <a:r>
              <a:rPr lang="en-US" sz="1800" b="1" dirty="0" err="1" smtClean="0"/>
              <a:t>romanesc</a:t>
            </a:r>
            <a:endParaRPr lang="en-US" sz="1800" b="1" dirty="0" smtClean="0"/>
          </a:p>
        </p:txBody>
      </p:sp>
      <p:pic>
        <p:nvPicPr>
          <p:cNvPr id="46083" name="Picture 5" descr="C:\gyuszi\cursuri\AC\poze\1954_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860800"/>
            <a:ext cx="178593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C:\gyuszi\cursuri\AC\poze\1956_t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860800"/>
            <a:ext cx="2743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3635375" y="5805488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TX-0</a:t>
            </a:r>
          </a:p>
        </p:txBody>
      </p:sp>
      <p:pic>
        <p:nvPicPr>
          <p:cNvPr id="46086" name="Picture 8" descr="C:\gyuszi\cursuri\AC\poze\1960_pdp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860800"/>
            <a:ext cx="2667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6659563" y="5805488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PDP-1</a:t>
            </a:r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1187450" y="5805488"/>
            <a:ext cx="1725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Primul tranzistor</a:t>
            </a: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1835150" y="685800"/>
            <a:ext cx="4321175" cy="461665"/>
          </a:xfrm>
          <a:prstGeom prst="rect">
            <a:avLst/>
          </a:prstGeom>
          <a:solidFill>
            <a:srgbClr val="25B92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Generatia</a:t>
            </a:r>
            <a:r>
              <a:rPr lang="en-US" sz="2400" b="1" dirty="0">
                <a:solidFill>
                  <a:schemeClr val="bg1"/>
                </a:solidFill>
              </a:rPr>
              <a:t> a </a:t>
            </a:r>
            <a:r>
              <a:rPr lang="en-US" sz="2400" b="1" dirty="0" err="1">
                <a:solidFill>
                  <a:schemeClr val="bg1"/>
                </a:solidFill>
              </a:rPr>
              <a:t>doua</a:t>
            </a:r>
            <a:r>
              <a:rPr lang="en-US" sz="2400" b="1" dirty="0">
                <a:solidFill>
                  <a:schemeClr val="bg1"/>
                </a:solidFill>
              </a:rPr>
              <a:t> – 1955-65</a:t>
            </a:r>
            <a:endParaRPr lang="ro-RO" sz="2400" b="1" dirty="0">
              <a:solidFill>
                <a:schemeClr val="bg1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600200" y="228600"/>
            <a:ext cx="6705600" cy="1323439"/>
          </a:xfrm>
          <a:prstGeom prst="rect">
            <a:avLst/>
          </a:prstGeom>
          <a:solidFill>
            <a:srgbClr val="25B92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Generatia</a:t>
            </a:r>
            <a:r>
              <a:rPr lang="en-US" sz="4000" b="1" dirty="0">
                <a:solidFill>
                  <a:schemeClr val="bg1"/>
                </a:solidFill>
              </a:rPr>
              <a:t> a </a:t>
            </a:r>
            <a:r>
              <a:rPr lang="en-US" sz="4000" b="1" dirty="0" err="1" smtClean="0">
                <a:solidFill>
                  <a:schemeClr val="bg1"/>
                </a:solidFill>
              </a:rPr>
              <a:t>doua</a:t>
            </a:r>
            <a:r>
              <a:rPr lang="en-US" sz="4000" b="1" dirty="0" smtClean="0">
                <a:solidFill>
                  <a:schemeClr val="bg1"/>
                </a:solidFill>
              </a:rPr>
              <a:t> cu </a:t>
            </a:r>
            <a:r>
              <a:rPr lang="en-US" sz="4000" b="1" dirty="0" err="1" smtClean="0">
                <a:solidFill>
                  <a:schemeClr val="bg1"/>
                </a:solidFill>
              </a:rPr>
              <a:t>tranzistori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– 1955-65</a:t>
            </a:r>
            <a:endParaRPr lang="ro-RO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fld id="{6D19E0DC-E191-46B3-9F15-CE38D36AF355}" type="slidenum">
              <a:rPr lang="en-US" sz="1400">
                <a:latin typeface="+mn-lt"/>
              </a:rPr>
              <a:pPr algn="r">
                <a:spcBef>
                  <a:spcPct val="50000"/>
                </a:spcBef>
                <a:defRPr/>
              </a:pPr>
              <a:t>21</a:t>
            </a:fld>
            <a:endParaRPr lang="en-US" sz="1400">
              <a:latin typeface="+mn-lt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219200"/>
            <a:ext cx="70866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o-RO" sz="2000" b="1" u="sng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>
                <a:latin typeface="Arial" charset="0"/>
              </a:rPr>
              <a:t>familii</a:t>
            </a:r>
            <a:r>
              <a:rPr lang="en-US" b="1" dirty="0" smtClean="0">
                <a:latin typeface="Arial" charset="0"/>
              </a:rPr>
              <a:t> de </a:t>
            </a:r>
            <a:r>
              <a:rPr lang="en-US" b="1" dirty="0" err="1" smtClean="0">
                <a:latin typeface="Arial" charset="0"/>
              </a:rPr>
              <a:t>calculatoare</a:t>
            </a:r>
            <a:r>
              <a:rPr lang="en-US" b="1" dirty="0" smtClean="0">
                <a:latin typeface="Arial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mainframe: IBM 360, IBM 370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mini: PDP 11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>
                <a:latin typeface="Arial" charset="0"/>
              </a:rPr>
              <a:t>calculatoare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romanesti</a:t>
            </a:r>
            <a:r>
              <a:rPr lang="en-US" b="1" dirty="0" smtClean="0">
                <a:latin typeface="Arial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Felix c-256, c-512, c-32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Independent, Coral – </a:t>
            </a:r>
            <a:r>
              <a:rPr lang="en-US" sz="2000" b="1" dirty="0" err="1" smtClean="0">
                <a:latin typeface="Arial" charset="0"/>
              </a:rPr>
              <a:t>copiaza</a:t>
            </a:r>
            <a:r>
              <a:rPr lang="en-US" sz="2000" b="1" dirty="0" smtClean="0">
                <a:latin typeface="Arial" charset="0"/>
              </a:rPr>
              <a:t> PDP-11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>
                <a:latin typeface="Arial" charset="0"/>
              </a:rPr>
              <a:t>imbunatatiri</a:t>
            </a:r>
            <a:r>
              <a:rPr lang="en-US" b="1" dirty="0" smtClean="0">
                <a:latin typeface="Arial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latin typeface="Arial" charset="0"/>
              </a:rPr>
              <a:t>viteza</a:t>
            </a:r>
            <a:endParaRPr lang="en-US" sz="2000" b="1" dirty="0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latin typeface="Arial" charset="0"/>
              </a:rPr>
              <a:t>fiabilitate</a:t>
            </a:r>
            <a:endParaRPr lang="en-US" sz="2000" b="1" dirty="0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latin typeface="Arial" charset="0"/>
              </a:rPr>
              <a:t>dimensiuni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mici</a:t>
            </a:r>
            <a:endParaRPr lang="en-US" sz="2000" b="1" dirty="0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latin typeface="Arial" charset="0"/>
              </a:rPr>
              <a:t>memorii</a:t>
            </a:r>
            <a:r>
              <a:rPr lang="en-US" sz="2000" b="1" dirty="0" smtClean="0">
                <a:latin typeface="Arial" charset="0"/>
              </a:rPr>
              <a:t> de capacitate </a:t>
            </a:r>
            <a:r>
              <a:rPr lang="en-US" sz="2000" b="1" dirty="0" err="1" smtClean="0">
                <a:latin typeface="Arial" charset="0"/>
              </a:rPr>
              <a:t>mai</a:t>
            </a:r>
            <a:r>
              <a:rPr lang="en-US" sz="2000" b="1" dirty="0" smtClean="0">
                <a:latin typeface="Arial" charset="0"/>
              </a:rPr>
              <a:t> mare (256k-512k)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latin typeface="Arial" charset="0"/>
              </a:rPr>
              <a:t>periferice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noi</a:t>
            </a:r>
            <a:endParaRPr lang="en-US" sz="2000" b="1" dirty="0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latin typeface="Arial" charset="0"/>
              </a:rPr>
              <a:t>consola</a:t>
            </a:r>
            <a:r>
              <a:rPr lang="en-US" sz="2000" b="1" dirty="0" smtClean="0">
                <a:latin typeface="Arial" charset="0"/>
              </a:rPr>
              <a:t> de tip display (PDP11)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81000"/>
            <a:ext cx="6781800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err="1" smtClean="0">
                <a:solidFill>
                  <a:schemeClr val="bg1"/>
                </a:solidFill>
              </a:rPr>
              <a:t>Generatia</a:t>
            </a:r>
            <a:r>
              <a:rPr lang="en-US" sz="4000" b="1" dirty="0" smtClean="0">
                <a:solidFill>
                  <a:schemeClr val="bg1"/>
                </a:solidFill>
              </a:rPr>
              <a:t> a </a:t>
            </a:r>
            <a:r>
              <a:rPr lang="en-US" sz="4000" b="1" dirty="0" err="1" smtClean="0">
                <a:solidFill>
                  <a:schemeClr val="bg1"/>
                </a:solidFill>
              </a:rPr>
              <a:t>treia</a:t>
            </a:r>
            <a:r>
              <a:rPr lang="en-US" sz="4000" b="1" dirty="0" smtClean="0">
                <a:solidFill>
                  <a:schemeClr val="bg1"/>
                </a:solidFill>
              </a:rPr>
              <a:t> cu </a:t>
            </a:r>
            <a:r>
              <a:rPr lang="en-US" sz="4000" b="1" dirty="0" err="1" smtClean="0">
                <a:solidFill>
                  <a:schemeClr val="bg1"/>
                </a:solidFill>
              </a:rPr>
              <a:t>circuite</a:t>
            </a:r>
            <a:r>
              <a:rPr lang="en-US" sz="4000" b="1" dirty="0" smtClean="0">
                <a:solidFill>
                  <a:schemeClr val="bg1"/>
                </a:solidFill>
              </a:rPr>
              <a:t> integrate– 1965-75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fld id="{CCB926E9-3971-4EED-96BD-F7C9D3942AB6}" type="slidenum">
              <a:rPr lang="en-US" sz="1400">
                <a:latin typeface="+mn-lt"/>
              </a:rPr>
              <a:pPr algn="r">
                <a:spcBef>
                  <a:spcPct val="50000"/>
                </a:spcBef>
                <a:defRPr/>
              </a:pPr>
              <a:t>22</a:t>
            </a:fld>
            <a:endParaRPr lang="en-US" sz="1400">
              <a:latin typeface="+mn-lt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6450" y="692150"/>
            <a:ext cx="7067550" cy="433388"/>
          </a:xfrm>
        </p:spPr>
        <p:txBody>
          <a:bodyPr/>
          <a:lstStyle/>
          <a:p>
            <a:pPr eaLnBrk="1" hangingPunct="1"/>
            <a:r>
              <a:rPr lang="en-US" sz="2000" smtClean="0"/>
              <a:t>Generatia a treia</a:t>
            </a:r>
          </a:p>
        </p:txBody>
      </p:sp>
      <p:pic>
        <p:nvPicPr>
          <p:cNvPr id="48132" name="Picture 3" descr="C:\gyuszi\cursuri\AC\poze\1958_integratedcirc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2667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219200" y="3352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Primul circuit integrat</a:t>
            </a:r>
          </a:p>
        </p:txBody>
      </p:sp>
      <p:pic>
        <p:nvPicPr>
          <p:cNvPr id="48134" name="Picture 5" descr="C:\gyuszi\cursuri\AC\poze\1968_apol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09600"/>
            <a:ext cx="2286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51054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Apollo</a:t>
            </a:r>
          </a:p>
        </p:txBody>
      </p:sp>
      <p:pic>
        <p:nvPicPr>
          <p:cNvPr id="48136" name="Picture 7" descr="C:\gyuszi\cursuri\AC\poze\1966_hp2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886200"/>
            <a:ext cx="2286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1295400" y="632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Calculator HP</a:t>
            </a:r>
          </a:p>
        </p:txBody>
      </p:sp>
      <p:pic>
        <p:nvPicPr>
          <p:cNvPr id="48138" name="Picture 10" descr="C:\gyuszi\cursuri\AC\poze\1972_hp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1676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943600" y="6172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HP (1972)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fld id="{110D540B-386C-451D-841A-7DBD4CD115DD}" type="slidenum">
              <a:rPr lang="en-US" sz="1400">
                <a:latin typeface="+mn-lt"/>
              </a:rPr>
              <a:pPr algn="r">
                <a:spcBef>
                  <a:spcPct val="50000"/>
                </a:spcBef>
                <a:defRPr/>
              </a:pPr>
              <a:t>23</a:t>
            </a:fld>
            <a:endParaRPr lang="en-US" sz="1400">
              <a:latin typeface="+mn-lt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219200"/>
            <a:ext cx="7772400" cy="4941888"/>
          </a:xfrm>
        </p:spPr>
        <p:txBody>
          <a:bodyPr>
            <a:normAutofit fontScale="92500" lnSpcReduction="20000"/>
          </a:bodyPr>
          <a:lstStyle/>
          <a:p>
            <a:pPr lvl="1" eaLnBrk="1" hangingPunct="1"/>
            <a:r>
              <a:rPr lang="en-US" b="1" dirty="0" err="1" smtClean="0">
                <a:latin typeface="Arial" charset="0"/>
              </a:rPr>
              <a:t>tehnologia</a:t>
            </a:r>
            <a:r>
              <a:rPr lang="en-US" b="1" dirty="0" smtClean="0">
                <a:latin typeface="Arial" charset="0"/>
              </a:rPr>
              <a:t>: VLSI</a:t>
            </a:r>
          </a:p>
          <a:p>
            <a:pPr lvl="4" eaLnBrk="1" hangingPunct="1"/>
            <a:r>
              <a:rPr lang="en-US" sz="2000" b="1" dirty="0" err="1" smtClean="0">
                <a:latin typeface="Arial" charset="0"/>
              </a:rPr>
              <a:t>avantaje</a:t>
            </a:r>
            <a:r>
              <a:rPr lang="en-US" sz="2000" b="1" dirty="0" smtClean="0">
                <a:latin typeface="Arial" charset="0"/>
              </a:rPr>
              <a:t>: </a:t>
            </a:r>
            <a:r>
              <a:rPr lang="en-US" sz="2000" b="1" dirty="0" err="1" smtClean="0">
                <a:latin typeface="Arial" charset="0"/>
              </a:rPr>
              <a:t>viteza</a:t>
            </a:r>
            <a:r>
              <a:rPr lang="en-US" sz="2000" b="1" dirty="0" smtClean="0">
                <a:latin typeface="Arial" charset="0"/>
              </a:rPr>
              <a:t>, grad </a:t>
            </a:r>
            <a:r>
              <a:rPr lang="en-US" sz="2000" b="1" dirty="0" err="1" smtClean="0">
                <a:latin typeface="Arial" charset="0"/>
              </a:rPr>
              <a:t>ridicat</a:t>
            </a:r>
            <a:r>
              <a:rPr lang="en-US" sz="2000" b="1" dirty="0" smtClean="0">
                <a:latin typeface="Arial" charset="0"/>
              </a:rPr>
              <a:t> de </a:t>
            </a:r>
            <a:r>
              <a:rPr lang="en-US" sz="2000" b="1" dirty="0" err="1" smtClean="0">
                <a:latin typeface="Arial" charset="0"/>
              </a:rPr>
              <a:t>integrare</a:t>
            </a:r>
            <a:r>
              <a:rPr lang="en-US" sz="2000" b="1" dirty="0" smtClean="0">
                <a:latin typeface="Arial" charset="0"/>
              </a:rPr>
              <a:t>, </a:t>
            </a:r>
            <a:r>
              <a:rPr lang="en-US" sz="2000" b="1" dirty="0" err="1" smtClean="0">
                <a:latin typeface="Arial" charset="0"/>
              </a:rPr>
              <a:t>fiabilitate</a:t>
            </a:r>
            <a:r>
              <a:rPr lang="en-US" sz="2000" b="1" dirty="0" smtClean="0">
                <a:latin typeface="Arial" charset="0"/>
              </a:rPr>
              <a:t> mare, cost </a:t>
            </a:r>
            <a:r>
              <a:rPr lang="en-US" sz="2000" b="1" dirty="0" err="1" smtClean="0">
                <a:latin typeface="Arial" charset="0"/>
              </a:rPr>
              <a:t>redus</a:t>
            </a:r>
            <a:r>
              <a:rPr lang="en-US" sz="2000" b="1" dirty="0" smtClean="0">
                <a:latin typeface="Arial" charset="0"/>
              </a:rPr>
              <a:t>, </a:t>
            </a:r>
            <a:r>
              <a:rPr lang="en-US" sz="2000" b="1" dirty="0" err="1" smtClean="0">
                <a:latin typeface="Arial" charset="0"/>
              </a:rPr>
              <a:t>dimensiuni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mici</a:t>
            </a:r>
            <a:endParaRPr lang="en-US" sz="2000" b="1" dirty="0" smtClean="0">
              <a:latin typeface="Arial" charset="0"/>
            </a:endParaRPr>
          </a:p>
          <a:p>
            <a:pPr lvl="1" eaLnBrk="1" hangingPunct="1"/>
            <a:r>
              <a:rPr lang="en-US" b="1" dirty="0" err="1" smtClean="0">
                <a:latin typeface="Arial" charset="0"/>
              </a:rPr>
              <a:t>aparitia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primului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microprocesor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- Intel 4004 (2300 </a:t>
            </a:r>
            <a:r>
              <a:rPr lang="en-US" b="1" dirty="0" err="1" smtClean="0">
                <a:latin typeface="Arial" charset="0"/>
              </a:rPr>
              <a:t>tranzistori</a:t>
            </a:r>
            <a:r>
              <a:rPr lang="en-US" b="1" dirty="0" smtClean="0">
                <a:latin typeface="Arial" charset="0"/>
              </a:rPr>
              <a:t>)</a:t>
            </a:r>
          </a:p>
          <a:p>
            <a:pPr lvl="1" eaLnBrk="1" hangingPunct="1"/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circuite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memorie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ROM, RAM, DRAM de capacitate mare (1-16ko)</a:t>
            </a:r>
          </a:p>
          <a:p>
            <a:pPr lvl="1" eaLnBrk="1" hangingPunct="1"/>
            <a:r>
              <a:rPr lang="en-US" b="1" dirty="0" err="1" smtClean="0">
                <a:latin typeface="Arial" charset="0"/>
              </a:rPr>
              <a:t>aparitia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microcalculatoarelor</a:t>
            </a:r>
            <a:r>
              <a:rPr lang="en-US" b="1" dirty="0" smtClean="0">
                <a:latin typeface="Arial" charset="0"/>
              </a:rPr>
              <a:t> – care au la </a:t>
            </a:r>
            <a:r>
              <a:rPr lang="en-US" b="1" dirty="0" err="1" smtClean="0">
                <a:latin typeface="Arial" charset="0"/>
              </a:rPr>
              <a:t>baza</a:t>
            </a:r>
            <a:r>
              <a:rPr lang="en-US" b="1" dirty="0" smtClean="0">
                <a:latin typeface="Arial" charset="0"/>
              </a:rPr>
              <a:t> un </a:t>
            </a:r>
            <a:r>
              <a:rPr lang="en-US" b="1" dirty="0" err="1" smtClean="0">
                <a:latin typeface="Arial" charset="0"/>
              </a:rPr>
              <a:t>microprocesor</a:t>
            </a:r>
            <a:endParaRPr lang="en-US" b="1" dirty="0" smtClean="0">
              <a:latin typeface="Arial" charset="0"/>
            </a:endParaRPr>
          </a:p>
          <a:p>
            <a:pPr lvl="1" eaLnBrk="1" hangingPunct="1"/>
            <a:r>
              <a:rPr lang="en-US" b="1" dirty="0" err="1" smtClean="0">
                <a:latin typeface="Arial" charset="0"/>
              </a:rPr>
              <a:t>aparitia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calculatoarelor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personale</a:t>
            </a:r>
            <a:r>
              <a:rPr lang="en-US" b="1" dirty="0" smtClean="0">
                <a:latin typeface="Arial" charset="0"/>
              </a:rPr>
              <a:t>:</a:t>
            </a:r>
          </a:p>
          <a:p>
            <a:pPr lvl="2" eaLnBrk="1" hangingPunct="1"/>
            <a:r>
              <a:rPr lang="en-US" sz="2000" b="1" dirty="0" smtClean="0">
                <a:latin typeface="Arial" charset="0"/>
              </a:rPr>
              <a:t>home-computer: ZX81, Spectrum</a:t>
            </a:r>
          </a:p>
          <a:p>
            <a:pPr lvl="2" eaLnBrk="1" hangingPunct="1"/>
            <a:r>
              <a:rPr lang="en-US" sz="2000" b="1" dirty="0" smtClean="0">
                <a:latin typeface="Arial" charset="0"/>
              </a:rPr>
              <a:t>PC: IBM-PC, XT, AT, Apple, </a:t>
            </a:r>
            <a:r>
              <a:rPr lang="en-US" sz="2000" b="1" dirty="0" err="1" smtClean="0">
                <a:latin typeface="Arial" charset="0"/>
              </a:rPr>
              <a:t>Machintosh</a:t>
            </a:r>
            <a:endParaRPr lang="en-US" sz="2000" b="1" dirty="0" smtClean="0">
              <a:latin typeface="Arial" charset="0"/>
            </a:endParaRPr>
          </a:p>
          <a:p>
            <a:pPr lvl="1" eaLnBrk="1" hangingPunct="1"/>
            <a:r>
              <a:rPr lang="en-US" b="1" dirty="0" err="1" smtClean="0">
                <a:latin typeface="Arial" charset="0"/>
              </a:rPr>
              <a:t>calculatoare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romanesti</a:t>
            </a:r>
            <a:r>
              <a:rPr lang="en-US" b="1" dirty="0" smtClean="0">
                <a:latin typeface="Arial" charset="0"/>
              </a:rPr>
              <a:t>:</a:t>
            </a:r>
          </a:p>
          <a:p>
            <a:pPr lvl="2" eaLnBrk="1" hangingPunct="1"/>
            <a:r>
              <a:rPr lang="en-US" sz="2000" b="1" dirty="0" err="1" smtClean="0">
                <a:latin typeface="Arial" charset="0"/>
              </a:rPr>
              <a:t>seria</a:t>
            </a:r>
            <a:r>
              <a:rPr lang="en-US" sz="2000" b="1" dirty="0" smtClean="0">
                <a:latin typeface="Arial" charset="0"/>
              </a:rPr>
              <a:t> M18, PRAE,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aMIC</a:t>
            </a:r>
            <a:r>
              <a:rPr lang="en-US" sz="2000" b="1" dirty="0" smtClean="0">
                <a:latin typeface="Arial" charset="0"/>
              </a:rPr>
              <a:t>, Felix PC, </a:t>
            </a:r>
            <a:r>
              <a:rPr lang="en-US" sz="2000" b="1" dirty="0" err="1" smtClean="0">
                <a:latin typeface="Arial" charset="0"/>
              </a:rPr>
              <a:t>Telerom</a:t>
            </a:r>
            <a:r>
              <a:rPr lang="en-US" sz="2000" b="1" dirty="0" smtClean="0">
                <a:latin typeface="Arial" charset="0"/>
              </a:rPr>
              <a:t>-PC</a:t>
            </a:r>
          </a:p>
          <a:p>
            <a:pPr lvl="1" eaLnBrk="1" hangingPunct="1"/>
            <a:endParaRPr lang="en-US" sz="1800" dirty="0" smtClean="0">
              <a:latin typeface="Arial" charset="0"/>
            </a:endParaRPr>
          </a:p>
          <a:p>
            <a:pPr lvl="1" eaLnBrk="1" hangingPunct="1"/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47800" y="381000"/>
            <a:ext cx="67818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err="1" smtClean="0">
                <a:solidFill>
                  <a:schemeClr val="bg1"/>
                </a:solidFill>
              </a:rPr>
              <a:t>Generatia</a:t>
            </a:r>
            <a:r>
              <a:rPr lang="en-US" sz="4000" b="1" dirty="0" smtClean="0">
                <a:solidFill>
                  <a:schemeClr val="bg1"/>
                </a:solidFill>
              </a:rPr>
              <a:t> a 4-a – 1975-90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fld id="{B8511CD0-59C4-4545-8D92-F73612461EFD}" type="slidenum">
              <a:rPr lang="en-US" sz="1400">
                <a:latin typeface="+mn-lt"/>
              </a:rPr>
              <a:pPr algn="r">
                <a:spcBef>
                  <a:spcPct val="50000"/>
                </a:spcBef>
                <a:defRPr/>
              </a:pPr>
              <a:t>24</a:t>
            </a:fld>
            <a:endParaRPr lang="en-US" sz="1400">
              <a:latin typeface="+mn-lt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6450" y="692150"/>
            <a:ext cx="706755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0066"/>
                </a:solidFill>
                <a:latin typeface="Arial" charset="0"/>
              </a:rPr>
              <a:t>Generatia a 4-a</a:t>
            </a:r>
          </a:p>
        </p:txBody>
      </p:sp>
      <p:pic>
        <p:nvPicPr>
          <p:cNvPr id="50180" name="Picture 3" descr="C:\gyuszi\cursuri\AC\poze\1971_intel4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2" y="1268413"/>
            <a:ext cx="3252787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752600" y="3352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Intel 4004</a:t>
            </a:r>
          </a:p>
        </p:txBody>
      </p:sp>
      <p:pic>
        <p:nvPicPr>
          <p:cNvPr id="50182" name="Picture 5" descr="C:\gyuszi\cursuri\AC\poze\1979_vl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692150"/>
            <a:ext cx="34671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6" descr="C:\gyuszi\cursuri\AC\poze\1984_ibmpcj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862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5562600" y="6477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IBM-PC</a:t>
            </a:r>
          </a:p>
        </p:txBody>
      </p:sp>
      <p:pic>
        <p:nvPicPr>
          <p:cNvPr id="50185" name="Picture 8" descr="C:\gyuszi\cursuri\AC\poze\1977_app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3860800"/>
            <a:ext cx="2163763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3635375" y="43656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Apple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fld id="{5195DD1B-FBF1-448D-8C5C-B1175E23E460}" type="slidenum">
              <a:rPr lang="en-US" sz="1400">
                <a:latin typeface="+mn-lt"/>
              </a:rPr>
              <a:pPr algn="r">
                <a:spcBef>
                  <a:spcPct val="50000"/>
                </a:spcBef>
                <a:defRPr/>
              </a:pPr>
              <a:t>25</a:t>
            </a:fld>
            <a:endParaRPr lang="en-US" sz="1400">
              <a:latin typeface="+mn-lt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6450" y="692150"/>
            <a:ext cx="706755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Generatia a 4-a</a:t>
            </a:r>
          </a:p>
        </p:txBody>
      </p:sp>
      <p:pic>
        <p:nvPicPr>
          <p:cNvPr id="51204" name="Picture 3" descr="C:\gyuszi\cursuri\AC\poze\1973_tvty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22860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C:\gyuszi\cursuri\AC\poze\1981_osbor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3000"/>
            <a:ext cx="2286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4495800" y="2971800"/>
            <a:ext cx="4005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Calculator portabil (Osborn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1066800" y="2971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Calc. cu display TV</a:t>
            </a:r>
          </a:p>
        </p:txBody>
      </p:sp>
      <p:pic>
        <p:nvPicPr>
          <p:cNvPr id="51208" name="Picture 7" descr="C:\gyuszi\cursuri\AC\poze\1987_ibmp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733800"/>
            <a:ext cx="2286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 Box 8"/>
          <p:cNvSpPr txBox="1">
            <a:spLocks noChangeArrowheads="1"/>
          </p:cNvSpPr>
          <p:nvPr/>
        </p:nvSpPr>
        <p:spPr bwMode="auto">
          <a:xfrm>
            <a:off x="1752600" y="609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IBM PS2</a:t>
            </a:r>
          </a:p>
        </p:txBody>
      </p:sp>
      <p:pic>
        <p:nvPicPr>
          <p:cNvPr id="51210" name="Picture 9" descr="C:\gyuszi\cursuri\AC\poze\1989_m68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581400"/>
            <a:ext cx="32766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Text Box 10"/>
          <p:cNvSpPr txBox="1">
            <a:spLocks noChangeArrowheads="1"/>
          </p:cNvSpPr>
          <p:nvPr/>
        </p:nvSpPr>
        <p:spPr bwMode="auto">
          <a:xfrm>
            <a:off x="5334000" y="6172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</a:rPr>
              <a:t>Motorola 68040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fld id="{93704A06-17B6-478C-9ECA-1C6EECA9571F}" type="slidenum">
              <a:rPr lang="en-US" sz="1400">
                <a:latin typeface="+mn-lt"/>
              </a:rPr>
              <a:pPr algn="r">
                <a:spcBef>
                  <a:spcPct val="50000"/>
                </a:spcBef>
                <a:defRPr/>
              </a:pPr>
              <a:t>26</a:t>
            </a:fld>
            <a:endParaRPr lang="en-US" sz="1400">
              <a:latin typeface="+mn-lt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6450" y="692150"/>
            <a:ext cx="7067550" cy="433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Generatia a 4-a</a:t>
            </a:r>
          </a:p>
        </p:txBody>
      </p:sp>
      <p:pic>
        <p:nvPicPr>
          <p:cNvPr id="52228" name="Picture 3" descr="C:\gyuszi\cursuri\AC\poze\bill_gat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2638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1295400" y="4572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Bill Gates</a:t>
            </a:r>
          </a:p>
        </p:txBody>
      </p:sp>
      <p:pic>
        <p:nvPicPr>
          <p:cNvPr id="52230" name="Picture 5" descr="C:\gyuszi\cursuri\AC\poze\steve_jobs_and_steve_wozni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295400"/>
            <a:ext cx="48768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4191000" y="4572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Steve Jobs si Steve Wozniak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fld id="{FB647AC8-2231-477E-A899-8404FB30CF9C}" type="slidenum">
              <a:rPr lang="en-US" sz="1400">
                <a:latin typeface="+mn-lt"/>
              </a:rPr>
              <a:pPr algn="r">
                <a:spcBef>
                  <a:spcPct val="50000"/>
                </a:spcBef>
                <a:defRPr/>
              </a:pPr>
              <a:t>27</a:t>
            </a:fld>
            <a:endParaRPr lang="en-US" sz="1400">
              <a:latin typeface="+mn-lt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66"/>
                </a:solidFill>
                <a:latin typeface="Arial" charset="0"/>
              </a:rPr>
              <a:t>Generatia a 5-a ???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524000"/>
            <a:ext cx="7848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dirty="0" err="1" smtClean="0"/>
              <a:t>proiect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japonez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grandios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rezultate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putin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grandioase</a:t>
            </a:r>
            <a:endParaRPr lang="en-US" sz="2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/>
              <a:t>obiective</a:t>
            </a:r>
            <a:r>
              <a:rPr lang="en-US" b="1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/>
              <a:t>viteze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f.mari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calcul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mil.inferente</a:t>
            </a:r>
            <a:r>
              <a:rPr lang="en-US" sz="2000" b="1" dirty="0" smtClean="0"/>
              <a:t>/s)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/>
              <a:t>interfete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om</a:t>
            </a:r>
            <a:r>
              <a:rPr lang="en-US" sz="2000" b="1" dirty="0" smtClean="0"/>
              <a:t>-calculator </a:t>
            </a:r>
            <a:r>
              <a:rPr lang="en-US" sz="2000" b="1" dirty="0" err="1" smtClean="0"/>
              <a:t>naturale</a:t>
            </a:r>
            <a:r>
              <a:rPr lang="en-US" sz="2000" b="1" dirty="0" smtClean="0"/>
              <a:t> (voce, imagine)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/>
              <a:t>mai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multe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aplicatii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inteligenta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artificiala</a:t>
            </a:r>
            <a:endParaRPr lang="en-US" sz="2000" b="1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/>
              <a:t>arhitecturi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paralele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calcul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err="1" smtClean="0"/>
              <a:t>ce</a:t>
            </a:r>
            <a:r>
              <a:rPr lang="en-US" sz="2000" b="1" dirty="0" smtClean="0"/>
              <a:t> nu s-a </a:t>
            </a:r>
            <a:r>
              <a:rPr lang="en-US" sz="2000" b="1" dirty="0" err="1" smtClean="0"/>
              <a:t>prevazut</a:t>
            </a:r>
            <a:r>
              <a:rPr lang="en-US" sz="2000" b="1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/>
              <a:t>dezvoltarea</a:t>
            </a:r>
            <a:r>
              <a:rPr lang="en-US" b="1" dirty="0" smtClean="0"/>
              <a:t> </a:t>
            </a:r>
            <a:r>
              <a:rPr lang="en-US" b="1" dirty="0" err="1" smtClean="0"/>
              <a:t>sistemelor</a:t>
            </a:r>
            <a:r>
              <a:rPr lang="en-US" b="1" dirty="0" smtClean="0"/>
              <a:t> </a:t>
            </a:r>
            <a:r>
              <a:rPr lang="en-US" b="1" dirty="0" err="1" smtClean="0"/>
              <a:t>bazate</a:t>
            </a:r>
            <a:r>
              <a:rPr lang="en-US" b="1" dirty="0" smtClean="0"/>
              <a:t> </a:t>
            </a:r>
            <a:r>
              <a:rPr lang="en-US" b="1" dirty="0" err="1" smtClean="0"/>
              <a:t>pe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microprocesoare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/>
              <a:t>dezvoltarea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retelelor</a:t>
            </a:r>
            <a:r>
              <a:rPr lang="en-US" b="1" dirty="0" smtClean="0"/>
              <a:t> de </a:t>
            </a:r>
            <a:r>
              <a:rPr lang="en-US" b="1" dirty="0" err="1" smtClean="0"/>
              <a:t>calculatoare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/>
              <a:t>dezvoltarea</a:t>
            </a:r>
            <a:r>
              <a:rPr lang="en-US" b="1" dirty="0" smtClean="0"/>
              <a:t> </a:t>
            </a:r>
            <a:r>
              <a:rPr lang="en-US" b="1" dirty="0" err="1" smtClean="0"/>
              <a:t>sistemelor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a </a:t>
            </a:r>
            <a:r>
              <a:rPr lang="en-US" b="1" dirty="0" err="1" smtClean="0">
                <a:solidFill>
                  <a:srgbClr val="FF0000"/>
                </a:solidFill>
              </a:rPr>
              <a:t>aplicatiilor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distribuite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aplicatii</a:t>
            </a:r>
            <a:r>
              <a:rPr lang="en-US" b="1" dirty="0" smtClean="0"/>
              <a:t> </a:t>
            </a:r>
            <a:r>
              <a:rPr lang="en-US" b="1" dirty="0" err="1" smtClean="0"/>
              <a:t>pe</a:t>
            </a:r>
            <a:r>
              <a:rPr lang="en-US" b="1" dirty="0" smtClean="0"/>
              <a:t> Internet)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628775"/>
            <a:ext cx="6921500" cy="3744913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rgbClr val="FF0066"/>
                </a:solidFill>
              </a:rPr>
              <a:t>CALCULATOARE  CU</a:t>
            </a:r>
            <a:br>
              <a:rPr lang="en-US" sz="4400" dirty="0" smtClean="0">
                <a:solidFill>
                  <a:srgbClr val="FF0066"/>
                </a:solidFill>
              </a:rPr>
            </a:br>
            <a:r>
              <a:rPr lang="en-US" sz="4400" dirty="0" smtClean="0">
                <a:solidFill>
                  <a:srgbClr val="FF0066"/>
                </a:solidFill>
              </a:rPr>
              <a:t/>
            </a:r>
            <a:br>
              <a:rPr lang="en-US" sz="4400" dirty="0" smtClean="0">
                <a:solidFill>
                  <a:srgbClr val="FF0066"/>
                </a:solidFill>
              </a:rPr>
            </a:br>
            <a:r>
              <a:rPr lang="en-US" sz="4400" dirty="0" smtClean="0">
                <a:solidFill>
                  <a:srgbClr val="FF0066"/>
                </a:solidFill>
              </a:rPr>
              <a:t> </a:t>
            </a:r>
            <a:r>
              <a:rPr lang="ro-RO" sz="4400" dirty="0" smtClean="0">
                <a:solidFill>
                  <a:srgbClr val="FF0066"/>
                </a:solidFill>
              </a:rPr>
              <a:t>ARHITECTURA   </a:t>
            </a:r>
            <a:br>
              <a:rPr lang="ro-RO" sz="4400" dirty="0" smtClean="0">
                <a:solidFill>
                  <a:srgbClr val="FF0066"/>
                </a:solidFill>
              </a:rPr>
            </a:br>
            <a:r>
              <a:rPr lang="en-US" sz="4400" dirty="0" smtClean="0">
                <a:solidFill>
                  <a:srgbClr val="FF0066"/>
                </a:solidFill>
              </a:rPr>
              <a:t/>
            </a:r>
            <a:br>
              <a:rPr lang="en-US" sz="4400" dirty="0" smtClean="0">
                <a:solidFill>
                  <a:srgbClr val="FF0066"/>
                </a:solidFill>
              </a:rPr>
            </a:br>
            <a:r>
              <a:rPr lang="ro-RO" sz="4400" dirty="0" smtClean="0">
                <a:solidFill>
                  <a:srgbClr val="FF0066"/>
                </a:solidFill>
              </a:rPr>
              <a:t>VON  NEUMANN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Arhitectura</a:t>
            </a:r>
            <a:r>
              <a:rPr lang="en-US" dirty="0" smtClean="0"/>
              <a:t> </a:t>
            </a:r>
            <a:r>
              <a:rPr lang="en-US" dirty="0" err="1" smtClean="0"/>
              <a:t>generala</a:t>
            </a:r>
            <a:r>
              <a:rPr lang="en-US" dirty="0" smtClean="0"/>
              <a:t> von Neumann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96646" indent="-514350">
              <a:buFont typeface="+mj-lt"/>
              <a:buAutoNum type="alphaLcParenR"/>
            </a:pPr>
            <a:r>
              <a:rPr lang="it-IT" b="1" dirty="0" smtClean="0"/>
              <a:t>unitatea centrală </a:t>
            </a:r>
            <a:r>
              <a:rPr lang="it-IT" dirty="0" smtClean="0"/>
              <a:t>(UC) care cuprinde:</a:t>
            </a:r>
          </a:p>
          <a:p>
            <a:pPr lvl="1"/>
            <a:r>
              <a:rPr lang="en-US" dirty="0" smtClean="0"/>
              <a:t>UCP </a:t>
            </a:r>
            <a:r>
              <a:rPr lang="en-US" dirty="0" err="1" smtClean="0"/>
              <a:t>Unitatea</a:t>
            </a:r>
            <a:r>
              <a:rPr lang="en-US" dirty="0" smtClean="0"/>
              <a:t> </a:t>
            </a:r>
            <a:r>
              <a:rPr lang="en-US" dirty="0" err="1" smtClean="0"/>
              <a:t>centrala</a:t>
            </a:r>
            <a:r>
              <a:rPr lang="en-US" dirty="0" smtClean="0"/>
              <a:t> de </a:t>
            </a:r>
            <a:r>
              <a:rPr lang="en-US" dirty="0" err="1" smtClean="0"/>
              <a:t>prelucr</a:t>
            </a:r>
            <a:r>
              <a:rPr lang="en-US" dirty="0" smtClean="0"/>
              <a:t>. (</a:t>
            </a:r>
            <a:r>
              <a:rPr lang="en-US" dirty="0" err="1" smtClean="0"/>
              <a:t>procesor</a:t>
            </a:r>
            <a:r>
              <a:rPr lang="en-US" dirty="0" smtClean="0"/>
              <a:t>)</a:t>
            </a:r>
          </a:p>
          <a:p>
            <a:pPr lvl="2"/>
            <a:r>
              <a:rPr lang="vi-VN" dirty="0" smtClean="0"/>
              <a:t>unitatea de comandă-control (UCC);</a:t>
            </a:r>
            <a:endParaRPr lang="en-US" dirty="0" smtClean="0"/>
          </a:p>
          <a:p>
            <a:pPr lvl="2"/>
            <a:r>
              <a:rPr lang="vi-VN" dirty="0" smtClean="0"/>
              <a:t>unitatea aritmetico-logică (UAL);</a:t>
            </a:r>
            <a:endParaRPr lang="en-US" dirty="0" smtClean="0"/>
          </a:p>
          <a:p>
            <a:pPr lvl="1"/>
            <a:r>
              <a:rPr lang="vi-VN" dirty="0" smtClean="0"/>
              <a:t>memoria internă (MI);</a:t>
            </a:r>
          </a:p>
          <a:p>
            <a:pPr marL="596646" indent="-514350">
              <a:buFont typeface="+mj-lt"/>
              <a:buAutoNum type="alphaLcParenR"/>
            </a:pPr>
            <a:r>
              <a:rPr lang="vi-VN" b="1" dirty="0" smtClean="0"/>
              <a:t>unităţi de memorie </a:t>
            </a:r>
            <a:r>
              <a:rPr lang="vi-VN" dirty="0" smtClean="0"/>
              <a:t>(memoria externă);</a:t>
            </a:r>
          </a:p>
          <a:p>
            <a:pPr marL="596646" indent="-514350">
              <a:buFont typeface="+mj-lt"/>
              <a:buAutoNum type="alphaLcParenR"/>
            </a:pPr>
            <a:r>
              <a:rPr lang="vi-VN" b="1" dirty="0" smtClean="0"/>
              <a:t>unităţile de intrare-ieşire.</a:t>
            </a:r>
            <a:endParaRPr lang="en-US" b="1" dirty="0" smtClean="0"/>
          </a:p>
          <a:p>
            <a:r>
              <a:rPr lang="ro-RO" dirty="0" smtClean="0"/>
              <a:t>Acestea sunt interconectate cu un mănunchi de fire numit </a:t>
            </a:r>
            <a:r>
              <a:rPr lang="ro-RO" dirty="0" smtClean="0">
                <a:hlinkClick r:id="rId2" action="ppaction://hlinkfile" tooltip="Magistrală — pagină inexistentă"/>
              </a:rPr>
              <a:t>magistrală</a:t>
            </a:r>
            <a:r>
              <a:rPr lang="ro-RO" dirty="0" smtClean="0"/>
              <a:t> (</a:t>
            </a:r>
            <a:r>
              <a:rPr lang="ro-RO" i="1" dirty="0" err="1" smtClean="0"/>
              <a:t>bus</a:t>
            </a:r>
            <a:r>
              <a:rPr lang="ro-RO" dirty="0" smtClean="0"/>
              <a:t>) pe care circulă datele </a:t>
            </a:r>
            <a:r>
              <a:rPr lang="ro-RO" dirty="0" err="1" smtClean="0"/>
              <a:t>și</a:t>
            </a:r>
            <a:r>
              <a:rPr lang="ro-RO" dirty="0" smtClean="0"/>
              <a:t> sunt conduse în tactul unui </a:t>
            </a:r>
            <a:r>
              <a:rPr lang="ro-RO" dirty="0" smtClean="0">
                <a:hlinkClick r:id="rId3" action="ppaction://hlinkfile" tooltip="Ceas"/>
              </a:rPr>
              <a:t>ceas</a:t>
            </a:r>
            <a:r>
              <a:rPr lang="ro-RO" dirty="0" smtClean="0"/>
              <a:t> (</a:t>
            </a:r>
            <a:r>
              <a:rPr lang="ro-RO" dirty="0" err="1" smtClean="0"/>
              <a:t>șir</a:t>
            </a:r>
            <a:r>
              <a:rPr lang="ro-RO" dirty="0" smtClean="0"/>
              <a:t> permanent de impulsuri regulate).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20950" y="1700213"/>
            <a:ext cx="6623050" cy="3241675"/>
          </a:xfrm>
        </p:spPr>
        <p:txBody>
          <a:bodyPr/>
          <a:lstStyle/>
          <a:p>
            <a:pPr eaLnBrk="1" hangingPunct="1">
              <a:defRPr/>
            </a:pPr>
            <a:r>
              <a:rPr lang="ro-RO" sz="3200" dirty="0" smtClean="0">
                <a:latin typeface="Arial Black" pitchFamily="34" charset="0"/>
              </a:rPr>
              <a:t>SCURT</a:t>
            </a:r>
            <a:br>
              <a:rPr lang="ro-RO" sz="3200" dirty="0" smtClean="0">
                <a:latin typeface="Arial Black" pitchFamily="34" charset="0"/>
              </a:rPr>
            </a:br>
            <a:r>
              <a:rPr lang="ro-RO" sz="3200" dirty="0" smtClean="0">
                <a:latin typeface="Arial Black" pitchFamily="34" charset="0"/>
              </a:rPr>
              <a:t/>
            </a:r>
            <a:br>
              <a:rPr lang="ro-RO" sz="3200" dirty="0" smtClean="0">
                <a:latin typeface="Arial Black" pitchFamily="34" charset="0"/>
              </a:rPr>
            </a:br>
            <a:r>
              <a:rPr lang="ro-RO" sz="3200" dirty="0" smtClean="0">
                <a:latin typeface="Arial Black" pitchFamily="34" charset="0"/>
              </a:rPr>
              <a:t>I</a:t>
            </a:r>
            <a:r>
              <a:rPr lang="en-US" sz="3200" dirty="0" smtClean="0">
                <a:latin typeface="Arial Black" pitchFamily="34" charset="0"/>
              </a:rPr>
              <a:t>STORIC</a:t>
            </a:r>
            <a:r>
              <a:rPr lang="ro-RO" sz="3200" dirty="0" smtClean="0">
                <a:latin typeface="Arial Black" pitchFamily="34" charset="0"/>
              </a:rPr>
              <a:t>   AL</a:t>
            </a:r>
            <a:br>
              <a:rPr lang="ro-RO" sz="3200" dirty="0" smtClean="0">
                <a:latin typeface="Arial Black" pitchFamily="34" charset="0"/>
              </a:rPr>
            </a:br>
            <a:r>
              <a:rPr lang="ro-RO" sz="3200" dirty="0" smtClean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ro-RO" sz="3200" dirty="0" smtClean="0">
                <a:latin typeface="Arial Black" pitchFamily="34" charset="0"/>
              </a:rPr>
              <a:t/>
            </a:r>
            <a:br>
              <a:rPr lang="ro-RO" sz="3200" dirty="0" smtClean="0">
                <a:latin typeface="Arial Black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CALCULATO</a:t>
            </a:r>
            <a:r>
              <a:rPr lang="ro-RO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ARELOR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468313" y="2205038"/>
            <a:ext cx="1943100" cy="1008062"/>
          </a:xfrm>
          <a:prstGeom prst="rect">
            <a:avLst/>
          </a:prstGeom>
          <a:solidFill>
            <a:srgbClr val="ABFE8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BFE8A"/>
            </a:extrusionClr>
          </a:sp3d>
        </p:spPr>
        <p:txBody>
          <a:bodyPr wrap="none" anchor="ctr">
            <a:flatTx/>
          </a:bodyPr>
          <a:lstStyle/>
          <a:p>
            <a:r>
              <a:rPr lang="ro-RO" sz="1600" b="1">
                <a:latin typeface="Arial Black" pitchFamily="34" charset="0"/>
              </a:rPr>
              <a:t>UNITATE</a:t>
            </a:r>
          </a:p>
          <a:p>
            <a:r>
              <a:rPr lang="ro-RO" sz="1600" b="1">
                <a:latin typeface="Arial Black" pitchFamily="34" charset="0"/>
              </a:rPr>
              <a:t>DE</a:t>
            </a:r>
          </a:p>
          <a:p>
            <a:r>
              <a:rPr lang="ro-RO" sz="1600" b="1">
                <a:latin typeface="Arial Black" pitchFamily="34" charset="0"/>
              </a:rPr>
              <a:t>INTRARE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32138" y="1628775"/>
            <a:ext cx="2592387" cy="2303463"/>
          </a:xfrm>
          <a:prstGeom prst="rect">
            <a:avLst/>
          </a:prstGeom>
          <a:solidFill>
            <a:srgbClr val="A0FEFE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0FEFE"/>
            </a:extrusionClr>
          </a:sp3d>
        </p:spPr>
        <p:txBody>
          <a:bodyPr wrap="none" anchor="ctr">
            <a:flatTx/>
          </a:bodyPr>
          <a:lstStyle/>
          <a:p>
            <a:r>
              <a:rPr lang="ro-RO">
                <a:latin typeface="Arial Black" pitchFamily="34" charset="0"/>
              </a:rPr>
              <a:t>MEMORIA INTERNĂ</a:t>
            </a:r>
          </a:p>
          <a:p>
            <a:endParaRPr lang="ro-RO"/>
          </a:p>
          <a:p>
            <a:r>
              <a:rPr lang="ro-RO">
                <a:latin typeface="Arial Black" pitchFamily="34" charset="0"/>
              </a:rPr>
              <a:t>PROCESOR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443663" y="2276475"/>
            <a:ext cx="1943100" cy="1008063"/>
          </a:xfrm>
          <a:prstGeom prst="rect">
            <a:avLst/>
          </a:prstGeom>
          <a:solidFill>
            <a:srgbClr val="ABFE8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BFE8A"/>
            </a:extrusionClr>
          </a:sp3d>
        </p:spPr>
        <p:txBody>
          <a:bodyPr wrap="none" anchor="ctr">
            <a:flatTx/>
          </a:bodyPr>
          <a:lstStyle/>
          <a:p>
            <a:r>
              <a:rPr lang="ro-RO" b="1">
                <a:latin typeface="Arial Black" pitchFamily="34" charset="0"/>
              </a:rPr>
              <a:t>UNITATE</a:t>
            </a:r>
          </a:p>
          <a:p>
            <a:r>
              <a:rPr lang="ro-RO" b="1">
                <a:latin typeface="Arial Black" pitchFamily="34" charset="0"/>
              </a:rPr>
              <a:t>DE</a:t>
            </a:r>
          </a:p>
          <a:p>
            <a:r>
              <a:rPr lang="ro-RO" b="1">
                <a:latin typeface="Arial Black" pitchFamily="34" charset="0"/>
              </a:rPr>
              <a:t>IEŞIRE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419475" y="4941888"/>
            <a:ext cx="1943100" cy="1008062"/>
          </a:xfrm>
          <a:prstGeom prst="rect">
            <a:avLst/>
          </a:prstGeom>
          <a:solidFill>
            <a:srgbClr val="ABFE8A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BFE8A"/>
            </a:extrusionClr>
          </a:sp3d>
        </p:spPr>
        <p:txBody>
          <a:bodyPr wrap="none" anchor="ctr">
            <a:flatTx/>
          </a:bodyPr>
          <a:lstStyle/>
          <a:p>
            <a:r>
              <a:rPr lang="ro-RO" b="1" dirty="0"/>
              <a:t>UNITATE</a:t>
            </a:r>
          </a:p>
          <a:p>
            <a:r>
              <a:rPr lang="ro-RO" b="1" dirty="0"/>
              <a:t>DE</a:t>
            </a:r>
          </a:p>
          <a:p>
            <a:r>
              <a:rPr lang="ro-RO" b="1" dirty="0"/>
              <a:t>MEM EXTERNĂ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175000" y="2781300"/>
            <a:ext cx="2519363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2484438" y="2565400"/>
            <a:ext cx="647700" cy="360363"/>
          </a:xfrm>
          <a:prstGeom prst="rightArrow">
            <a:avLst>
              <a:gd name="adj1" fmla="val 50000"/>
              <a:gd name="adj2" fmla="val 4493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>
              <a:solidFill>
                <a:srgbClr val="009900"/>
              </a:solidFill>
            </a:endParaRP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5795963" y="2636838"/>
            <a:ext cx="647700" cy="360362"/>
          </a:xfrm>
          <a:prstGeom prst="rightArrow">
            <a:avLst>
              <a:gd name="adj1" fmla="val 50000"/>
              <a:gd name="adj2" fmla="val 4493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>
              <a:solidFill>
                <a:srgbClr val="009900"/>
              </a:solidFill>
            </a:endParaRP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4211638" y="4005263"/>
            <a:ext cx="503237" cy="790575"/>
          </a:xfrm>
          <a:prstGeom prst="upDownArrow">
            <a:avLst>
              <a:gd name="adj1" fmla="val 50000"/>
              <a:gd name="adj2" fmla="val 3142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228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Unitatea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centrala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04800"/>
            <a:ext cx="7067550" cy="1219199"/>
          </a:xfrm>
          <a:solidFill>
            <a:srgbClr val="EDC4B9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C O N F I G U R A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Ţ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A      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  PC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1524000"/>
            <a:ext cx="7667625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 err="1" smtClean="0"/>
              <a:t>Configuratia</a:t>
            </a:r>
            <a:r>
              <a:rPr lang="en-US" sz="2800" dirty="0" smtClean="0"/>
              <a:t> = </a:t>
            </a:r>
            <a:r>
              <a:rPr lang="vi-VN" sz="2800" dirty="0" smtClean="0"/>
              <a:t>mulţimea tuturor componentelor concret asamblate şi conectate –</a:t>
            </a:r>
            <a:r>
              <a:rPr lang="vi-VN" sz="2800" b="1" dirty="0" smtClean="0"/>
              <a:t>configuratie de baza-</a:t>
            </a:r>
            <a:r>
              <a:rPr lang="vi-VN" sz="2800" dirty="0" smtClean="0"/>
              <a:t>&gt;maxima </a:t>
            </a:r>
          </a:p>
          <a:p>
            <a:r>
              <a:rPr lang="vi-VN" sz="2800" b="1" dirty="0" smtClean="0">
                <a:solidFill>
                  <a:srgbClr val="FF0000"/>
                </a:solidFill>
              </a:rPr>
              <a:t>Placa de bază</a:t>
            </a:r>
            <a:r>
              <a:rPr lang="vi-VN" sz="2800" dirty="0" smtClean="0"/>
              <a:t>, </a:t>
            </a:r>
            <a:r>
              <a:rPr lang="vi-VN" sz="2800" b="1" dirty="0" smtClean="0">
                <a:solidFill>
                  <a:srgbClr val="FF0000"/>
                </a:solidFill>
              </a:rPr>
              <a:t>microprocesorul</a:t>
            </a:r>
            <a:r>
              <a:rPr lang="vi-VN" sz="2800" dirty="0" smtClean="0"/>
              <a:t> şi </a:t>
            </a:r>
            <a:r>
              <a:rPr lang="vi-VN" sz="2800" b="1" dirty="0" smtClean="0">
                <a:solidFill>
                  <a:srgbClr val="FF0000"/>
                </a:solidFill>
              </a:rPr>
              <a:t>memoria internă </a:t>
            </a:r>
            <a:r>
              <a:rPr lang="vi-VN" sz="2800" dirty="0" smtClean="0"/>
              <a:t>au rol hotărâtor în definirea performanţelor întregului sistem de calcul; </a:t>
            </a:r>
          </a:p>
          <a:p>
            <a:r>
              <a:rPr lang="vi-VN" sz="2800" dirty="0" smtClean="0"/>
              <a:t>celelalte componente se conectează la placa de bază prin </a:t>
            </a:r>
            <a:r>
              <a:rPr lang="vi-VN" sz="2800" dirty="0" smtClean="0">
                <a:solidFill>
                  <a:srgbClr val="FF0000"/>
                </a:solidFill>
              </a:rPr>
              <a:t>adaptoare</a:t>
            </a:r>
            <a:r>
              <a:rPr lang="vi-VN" sz="2800" dirty="0" smtClean="0"/>
              <a:t> integrate sau prin intermediul unor </a:t>
            </a:r>
            <a:r>
              <a:rPr lang="vi-VN" sz="2800" dirty="0" smtClean="0">
                <a:solidFill>
                  <a:srgbClr val="FF0000"/>
                </a:solidFill>
              </a:rPr>
              <a:t>plăci de extensie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Ex:</a:t>
            </a:r>
            <a:endParaRPr lang="vi-VN" sz="2800" dirty="0" smtClean="0">
              <a:solidFill>
                <a:srgbClr val="FF0000"/>
              </a:solidFill>
            </a:endParaRPr>
          </a:p>
          <a:p>
            <a:pPr>
              <a:buClr>
                <a:srgbClr val="FF0066"/>
              </a:buClr>
              <a:buBlip>
                <a:blip r:embed="rId3"/>
              </a:buBlip>
            </a:pPr>
            <a:r>
              <a:rPr lang="ro-RO" sz="2800" b="1" dirty="0" err="1" smtClean="0"/>
              <a:t>Minitower</a:t>
            </a:r>
            <a:r>
              <a:rPr lang="ro-RO" sz="2800" b="1" dirty="0" smtClean="0"/>
              <a:t> Case ATX / </a:t>
            </a:r>
            <a:r>
              <a:rPr lang="ro-RO" sz="2800" b="1" dirty="0" err="1" smtClean="0"/>
              <a:t>Power</a:t>
            </a:r>
            <a:r>
              <a:rPr lang="ro-RO" sz="2800" b="1" dirty="0" smtClean="0"/>
              <a:t> </a:t>
            </a:r>
            <a:r>
              <a:rPr lang="ro-RO" sz="2800" b="1" dirty="0" err="1" smtClean="0"/>
              <a:t>Suply</a:t>
            </a:r>
            <a:r>
              <a:rPr lang="ro-RO" sz="2800" b="1" dirty="0" smtClean="0"/>
              <a:t> 220 W</a:t>
            </a:r>
          </a:p>
          <a:p>
            <a:pPr eaLnBrk="1" hangingPunct="1">
              <a:buClr>
                <a:srgbClr val="FF0066"/>
              </a:buClr>
              <a:buFont typeface="Wingdings" pitchFamily="2" charset="2"/>
              <a:buBlip>
                <a:blip r:embed="rId3"/>
              </a:buBlip>
            </a:pPr>
            <a:r>
              <a:rPr lang="ro-RO" sz="2800" b="1" dirty="0" smtClean="0"/>
              <a:t>MB </a:t>
            </a:r>
            <a:r>
              <a:rPr lang="ro-RO" sz="2800" b="1" dirty="0" err="1" smtClean="0"/>
              <a:t>Socket</a:t>
            </a:r>
            <a:r>
              <a:rPr lang="ro-RO" sz="2800" b="1" dirty="0" smtClean="0"/>
              <a:t> 775 I865 PE PCI*7 ISA*3  AGP</a:t>
            </a:r>
            <a:endParaRPr lang="en-US" sz="2800" b="1" dirty="0" smtClean="0"/>
          </a:p>
          <a:p>
            <a:pPr eaLnBrk="1" hangingPunct="1">
              <a:buClr>
                <a:srgbClr val="FF0066"/>
              </a:buClr>
              <a:buFont typeface="Wingdings" pitchFamily="2" charset="2"/>
              <a:buBlip>
                <a:blip r:embed="rId3"/>
              </a:buBlip>
            </a:pPr>
            <a:r>
              <a:rPr lang="ro-RO" sz="2800" b="1" dirty="0" smtClean="0"/>
              <a:t>INTEL DUAL CORE  4  531 3 </a:t>
            </a:r>
            <a:r>
              <a:rPr lang="ro-RO" sz="2800" b="1" dirty="0" err="1" smtClean="0"/>
              <a:t>GHz</a:t>
            </a:r>
            <a:r>
              <a:rPr lang="ro-RO" sz="2800" b="1" dirty="0" smtClean="0"/>
              <a:t> 1 MB </a:t>
            </a:r>
            <a:endParaRPr lang="en-US" sz="2800" b="1" dirty="0" smtClean="0"/>
          </a:p>
          <a:p>
            <a:pPr eaLnBrk="1" hangingPunct="1">
              <a:buClr>
                <a:srgbClr val="FF0066"/>
              </a:buClr>
              <a:buFont typeface="Wingdings" pitchFamily="2" charset="2"/>
              <a:buBlip>
                <a:blip r:embed="rId3"/>
              </a:buBlip>
            </a:pPr>
            <a:r>
              <a:rPr lang="ro-RO" sz="2800" b="1" dirty="0" smtClean="0"/>
              <a:t>1024  DDR II SDRAM 168 </a:t>
            </a:r>
            <a:r>
              <a:rPr lang="ro-RO" sz="2800" b="1" dirty="0" err="1" smtClean="0"/>
              <a:t>pins</a:t>
            </a:r>
            <a:r>
              <a:rPr lang="ro-RO" sz="2800" b="1" dirty="0" smtClean="0"/>
              <a:t> </a:t>
            </a:r>
            <a:endParaRPr lang="en-US" sz="2800" b="1" dirty="0" smtClean="0"/>
          </a:p>
          <a:p>
            <a:pPr eaLnBrk="1" hangingPunct="1">
              <a:buClr>
                <a:srgbClr val="FF0066"/>
              </a:buClr>
              <a:buFont typeface="Wingdings" pitchFamily="2" charset="2"/>
              <a:buBlip>
                <a:blip r:embed="rId3"/>
              </a:buBlip>
            </a:pPr>
            <a:r>
              <a:rPr lang="ro-RO" sz="2800" b="1" dirty="0" smtClean="0"/>
              <a:t>200  GB  HDD SATA</a:t>
            </a:r>
          </a:p>
          <a:p>
            <a:pPr eaLnBrk="1" hangingPunct="1">
              <a:buClr>
                <a:srgbClr val="FF0066"/>
              </a:buClr>
              <a:buFontTx/>
              <a:buBlip>
                <a:blip r:embed="rId3"/>
              </a:buBlip>
            </a:pPr>
            <a:r>
              <a:rPr lang="ro-RO" sz="2800" b="1" dirty="0" smtClean="0"/>
              <a:t>128 GRAM GForce2 6200 GPU</a:t>
            </a:r>
            <a:endParaRPr lang="en-US" sz="2800" b="1" dirty="0" smtClean="0"/>
          </a:p>
          <a:p>
            <a:pPr eaLnBrk="1" hangingPunct="1">
              <a:buClr>
                <a:srgbClr val="FF0066"/>
              </a:buClr>
              <a:buFontTx/>
              <a:buBlip>
                <a:blip r:embed="rId3"/>
              </a:buBlip>
            </a:pPr>
            <a:r>
              <a:rPr lang="ro-RO" sz="2800" b="1" dirty="0" err="1" smtClean="0"/>
              <a:t>Soundbluster</a:t>
            </a:r>
            <a:r>
              <a:rPr lang="ro-RO" sz="2800" b="1" dirty="0" smtClean="0"/>
              <a:t> </a:t>
            </a:r>
            <a:r>
              <a:rPr lang="ro-RO" sz="2800" b="1" dirty="0" err="1" smtClean="0"/>
              <a:t>on</a:t>
            </a:r>
            <a:r>
              <a:rPr lang="ro-RO" sz="2800" b="1" dirty="0" smtClean="0"/>
              <a:t> </a:t>
            </a:r>
            <a:r>
              <a:rPr lang="ro-RO" sz="2800" b="1" dirty="0" err="1" smtClean="0"/>
              <a:t>board</a:t>
            </a:r>
            <a:endParaRPr lang="en-US" sz="2800" b="1" dirty="0" smtClean="0"/>
          </a:p>
          <a:p>
            <a:pPr eaLnBrk="1" hangingPunct="1">
              <a:buClr>
                <a:srgbClr val="FF0066"/>
              </a:buClr>
              <a:buFontTx/>
              <a:buBlip>
                <a:blip r:embed="rId3"/>
              </a:buBlip>
            </a:pPr>
            <a:r>
              <a:rPr lang="ro-RO" sz="2800" b="1" dirty="0" smtClean="0"/>
              <a:t>LCD  Ultra  7 UL   SVGA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067550" cy="744538"/>
          </a:xfrm>
          <a:solidFill>
            <a:srgbClr val="EDC4B9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 err="1" smtClean="0">
                <a:solidFill>
                  <a:schemeClr val="tx1"/>
                </a:solidFill>
                <a:latin typeface="Arial Unicode MS" pitchFamily="34" charset="-128"/>
              </a:rPr>
              <a:t>Configuratia</a:t>
            </a:r>
            <a:r>
              <a:rPr lang="en-US" sz="2800" b="1" dirty="0" smtClean="0">
                <a:solidFill>
                  <a:schemeClr val="tx1"/>
                </a:solidFill>
                <a:latin typeface="Arial Unicode MS" pitchFamily="34" charset="-128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 Unicode MS" pitchFamily="34" charset="-128"/>
              </a:rPr>
              <a:t>generala</a:t>
            </a:r>
            <a:r>
              <a:rPr lang="en-US" sz="2800" b="1" dirty="0" smtClean="0">
                <a:solidFill>
                  <a:schemeClr val="tx1"/>
                </a:solidFill>
                <a:latin typeface="Arial Unicode MS" pitchFamily="34" charset="-128"/>
              </a:rPr>
              <a:t> a </a:t>
            </a:r>
            <a:r>
              <a:rPr lang="en-US" sz="2800" b="1" dirty="0" err="1" smtClean="0">
                <a:solidFill>
                  <a:schemeClr val="tx1"/>
                </a:solidFill>
                <a:latin typeface="Arial Unicode MS" pitchFamily="34" charset="-128"/>
              </a:rPr>
              <a:t>unui</a:t>
            </a:r>
            <a:r>
              <a:rPr lang="en-US" sz="2800" b="1" dirty="0" smtClean="0">
                <a:solidFill>
                  <a:schemeClr val="tx1"/>
                </a:solidFill>
                <a:latin typeface="Arial Unicode MS" pitchFamily="34" charset="-128"/>
              </a:rPr>
              <a:t> PC</a:t>
            </a:r>
          </a:p>
        </p:txBody>
      </p:sp>
      <p:graphicFrame>
        <p:nvGraphicFramePr>
          <p:cNvPr id="495619" name="Object 3"/>
          <p:cNvGraphicFramePr>
            <a:graphicFrameLocks noChangeAspect="1"/>
          </p:cNvGraphicFramePr>
          <p:nvPr>
            <p:ph idx="1"/>
          </p:nvPr>
        </p:nvGraphicFramePr>
        <p:xfrm>
          <a:off x="1143000" y="1447800"/>
          <a:ext cx="7667625" cy="4800600"/>
        </p:xfrm>
        <a:graphic>
          <a:graphicData uri="http://schemas.openxmlformats.org/presentationml/2006/ole">
            <p:oleObj spid="_x0000_s1026" name="Document" r:id="rId3" imgW="10189586" imgH="6744723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m plac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58674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276600" y="381000"/>
            <a:ext cx="2590800" cy="83099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Motherboard/ </a:t>
            </a:r>
            <a:r>
              <a:rPr lang="en-US" sz="2400" b="1" dirty="0" err="1" smtClean="0"/>
              <a:t>Placa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baza</a:t>
            </a:r>
            <a:endParaRPr lang="en-US" sz="2400" b="1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1676400" cy="457200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/>
              <a:t>Socket 478, P4, 400/533 </a:t>
            </a:r>
            <a:r>
              <a:rPr lang="en-US" sz="1200" b="1" dirty="0" err="1"/>
              <a:t>Mhz</a:t>
            </a:r>
            <a:endParaRPr lang="en-US" sz="1200" dirty="0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rot="-436083" flipH="1" flipV="1">
            <a:off x="1692275" y="549275"/>
            <a:ext cx="2362200" cy="106680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659563" y="188913"/>
            <a:ext cx="1511300" cy="549275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/>
              <a:t>Memory Slot: </a:t>
            </a:r>
          </a:p>
          <a:p>
            <a:pPr algn="l">
              <a:spcBef>
                <a:spcPct val="50000"/>
              </a:spcBef>
            </a:pPr>
            <a:r>
              <a:rPr lang="en-US" sz="1200" b="1"/>
              <a:t>DIMM1, DIMM2</a:t>
            </a:r>
          </a:p>
        </p:txBody>
      </p:sp>
      <p:sp>
        <p:nvSpPr>
          <p:cNvPr id="59399" name="Text Box 8"/>
          <p:cNvSpPr txBox="1">
            <a:spLocks noChangeArrowheads="1"/>
          </p:cNvSpPr>
          <p:nvPr/>
        </p:nvSpPr>
        <p:spPr bwMode="auto">
          <a:xfrm>
            <a:off x="7451725" y="836613"/>
            <a:ext cx="1068388" cy="457200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/>
              <a:t>ATX Power Supply</a:t>
            </a:r>
          </a:p>
        </p:txBody>
      </p:sp>
      <p:sp>
        <p:nvSpPr>
          <p:cNvPr id="59400" name="Line 9"/>
          <p:cNvSpPr>
            <a:spLocks noChangeShapeType="1"/>
          </p:cNvSpPr>
          <p:nvPr/>
        </p:nvSpPr>
        <p:spPr bwMode="auto">
          <a:xfrm flipV="1">
            <a:off x="6324600" y="1125538"/>
            <a:ext cx="1055688" cy="474662"/>
          </a:xfrm>
          <a:prstGeom prst="line">
            <a:avLst/>
          </a:prstGeom>
          <a:noFill/>
          <a:ln w="57150" cmpd="thickThin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7596188" y="1700213"/>
            <a:ext cx="609600" cy="274637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FDD</a:t>
            </a:r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 flipV="1">
            <a:off x="6705600" y="1844675"/>
            <a:ext cx="890588" cy="136525"/>
          </a:xfrm>
          <a:prstGeom prst="line">
            <a:avLst/>
          </a:prstGeom>
          <a:noFill/>
          <a:ln w="57150" cmpd="thickThin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7596188" y="2924175"/>
            <a:ext cx="1219200" cy="274638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IDE1 Primary</a:t>
            </a: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7667625" y="3429000"/>
            <a:ext cx="1147763" cy="274638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IDE2 Primary</a:t>
            </a:r>
          </a:p>
        </p:txBody>
      </p:sp>
      <p:sp>
        <p:nvSpPr>
          <p:cNvPr id="59405" name="Line 14"/>
          <p:cNvSpPr>
            <a:spLocks noChangeShapeType="1"/>
          </p:cNvSpPr>
          <p:nvPr/>
        </p:nvSpPr>
        <p:spPr bwMode="auto">
          <a:xfrm rot="10639352" flipV="1">
            <a:off x="7010400" y="3124200"/>
            <a:ext cx="609600" cy="76200"/>
          </a:xfrm>
          <a:prstGeom prst="line">
            <a:avLst/>
          </a:prstGeom>
          <a:noFill/>
          <a:ln w="57150" cmpd="thinThick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06" name="Line 15"/>
          <p:cNvSpPr>
            <a:spLocks noChangeShapeType="1"/>
          </p:cNvSpPr>
          <p:nvPr/>
        </p:nvSpPr>
        <p:spPr bwMode="auto">
          <a:xfrm rot="10800000" flipV="1">
            <a:off x="6804025" y="3644900"/>
            <a:ext cx="890588" cy="24130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07" name="Text Box 16"/>
          <p:cNvSpPr txBox="1">
            <a:spLocks noChangeArrowheads="1"/>
          </p:cNvSpPr>
          <p:nvPr/>
        </p:nvSpPr>
        <p:spPr bwMode="auto">
          <a:xfrm>
            <a:off x="7596188" y="4365625"/>
            <a:ext cx="1219200" cy="274638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/>
              <a:t>CMOS battery</a:t>
            </a:r>
          </a:p>
        </p:txBody>
      </p:sp>
      <p:sp>
        <p:nvSpPr>
          <p:cNvPr id="59408" name="Line 17"/>
          <p:cNvSpPr>
            <a:spLocks noChangeShapeType="1"/>
          </p:cNvSpPr>
          <p:nvPr/>
        </p:nvSpPr>
        <p:spPr bwMode="auto">
          <a:xfrm rot="10625645" flipV="1">
            <a:off x="6877050" y="4437063"/>
            <a:ext cx="685800" cy="7620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7596188" y="4724400"/>
            <a:ext cx="936625" cy="274638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Speaker</a:t>
            </a:r>
          </a:p>
        </p:txBody>
      </p:sp>
      <p:sp>
        <p:nvSpPr>
          <p:cNvPr id="59410" name="Line 19"/>
          <p:cNvSpPr>
            <a:spLocks noChangeShapeType="1"/>
          </p:cNvSpPr>
          <p:nvPr/>
        </p:nvSpPr>
        <p:spPr bwMode="auto">
          <a:xfrm rot="10800000">
            <a:off x="6732588" y="4868863"/>
            <a:ext cx="838200" cy="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0" y="2992438"/>
            <a:ext cx="1565275" cy="457200"/>
          </a:xfrm>
          <a:prstGeom prst="rect">
            <a:avLst/>
          </a:prstGeom>
          <a:solidFill>
            <a:srgbClr val="D595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Chipset – North Bridge</a:t>
            </a:r>
          </a:p>
        </p:txBody>
      </p:sp>
      <p:sp>
        <p:nvSpPr>
          <p:cNvPr id="59412" name="Line 21"/>
          <p:cNvSpPr>
            <a:spLocks noChangeShapeType="1"/>
          </p:cNvSpPr>
          <p:nvPr/>
        </p:nvSpPr>
        <p:spPr bwMode="auto">
          <a:xfrm>
            <a:off x="1524000" y="3124200"/>
            <a:ext cx="2895600" cy="15240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13" name="Text Box 22"/>
          <p:cNvSpPr txBox="1">
            <a:spLocks noChangeArrowheads="1"/>
          </p:cNvSpPr>
          <p:nvPr/>
        </p:nvSpPr>
        <p:spPr bwMode="auto">
          <a:xfrm>
            <a:off x="7451725" y="5105400"/>
            <a:ext cx="1512888" cy="457200"/>
          </a:xfrm>
          <a:prstGeom prst="rect">
            <a:avLst/>
          </a:prstGeom>
          <a:solidFill>
            <a:srgbClr val="D595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Chipset – South Bridge</a:t>
            </a:r>
          </a:p>
        </p:txBody>
      </p:sp>
      <p:sp>
        <p:nvSpPr>
          <p:cNvPr id="59414" name="Line 23"/>
          <p:cNvSpPr>
            <a:spLocks noChangeShapeType="1"/>
          </p:cNvSpPr>
          <p:nvPr/>
        </p:nvSpPr>
        <p:spPr bwMode="auto">
          <a:xfrm rot="10800000">
            <a:off x="6019800" y="5105400"/>
            <a:ext cx="1371600" cy="76200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15" name="Text Box 24"/>
          <p:cNvSpPr txBox="1">
            <a:spLocks noChangeArrowheads="1"/>
          </p:cNvSpPr>
          <p:nvPr/>
        </p:nvSpPr>
        <p:spPr bwMode="auto">
          <a:xfrm>
            <a:off x="381000" y="1143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9416" name="Text Box 25"/>
          <p:cNvSpPr txBox="1">
            <a:spLocks noChangeArrowheads="1"/>
          </p:cNvSpPr>
          <p:nvPr/>
        </p:nvSpPr>
        <p:spPr bwMode="auto">
          <a:xfrm>
            <a:off x="152400" y="1447800"/>
            <a:ext cx="990600" cy="274638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I/O Ports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990600" y="1143000"/>
            <a:ext cx="838200" cy="2362200"/>
            <a:chOff x="624" y="720"/>
            <a:chExt cx="528" cy="1488"/>
          </a:xfrm>
        </p:grpSpPr>
        <p:sp>
          <p:nvSpPr>
            <p:cNvPr id="59427" name="Line 27"/>
            <p:cNvSpPr>
              <a:spLocks noChangeShapeType="1"/>
            </p:cNvSpPr>
            <p:nvPr/>
          </p:nvSpPr>
          <p:spPr bwMode="auto">
            <a:xfrm flipV="1">
              <a:off x="624" y="720"/>
              <a:ext cx="528" cy="288"/>
            </a:xfrm>
            <a:prstGeom prst="line">
              <a:avLst/>
            </a:prstGeom>
            <a:noFill/>
            <a:ln w="38100" cmpd="dbl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59428" name="Line 28"/>
            <p:cNvSpPr>
              <a:spLocks noChangeShapeType="1"/>
            </p:cNvSpPr>
            <p:nvPr/>
          </p:nvSpPr>
          <p:spPr bwMode="auto">
            <a:xfrm flipV="1">
              <a:off x="624" y="960"/>
              <a:ext cx="432" cy="48"/>
            </a:xfrm>
            <a:prstGeom prst="line">
              <a:avLst/>
            </a:prstGeom>
            <a:noFill/>
            <a:ln w="38100" cmpd="dbl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59429" name="Line 29"/>
            <p:cNvSpPr>
              <a:spLocks noChangeShapeType="1"/>
            </p:cNvSpPr>
            <p:nvPr/>
          </p:nvSpPr>
          <p:spPr bwMode="auto">
            <a:xfrm>
              <a:off x="624" y="1008"/>
              <a:ext cx="336" cy="432"/>
            </a:xfrm>
            <a:prstGeom prst="line">
              <a:avLst/>
            </a:prstGeom>
            <a:noFill/>
            <a:ln w="38100" cmpd="dbl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59430" name="Line 30"/>
            <p:cNvSpPr>
              <a:spLocks noChangeShapeType="1"/>
            </p:cNvSpPr>
            <p:nvPr/>
          </p:nvSpPr>
          <p:spPr bwMode="auto">
            <a:xfrm>
              <a:off x="624" y="1008"/>
              <a:ext cx="336" cy="1200"/>
            </a:xfrm>
            <a:prstGeom prst="line">
              <a:avLst/>
            </a:prstGeom>
            <a:noFill/>
            <a:ln w="38100" cmpd="dbl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9418" name="Text Box 31"/>
          <p:cNvSpPr txBox="1">
            <a:spLocks noChangeArrowheads="1"/>
          </p:cNvSpPr>
          <p:nvPr/>
        </p:nvSpPr>
        <p:spPr bwMode="auto">
          <a:xfrm>
            <a:off x="0" y="4267200"/>
            <a:ext cx="1692275" cy="731838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Fast Ethernet Controller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10/100 MB/s</a:t>
            </a:r>
          </a:p>
        </p:txBody>
      </p:sp>
      <p:sp>
        <p:nvSpPr>
          <p:cNvPr id="59419" name="Line 32"/>
          <p:cNvSpPr>
            <a:spLocks noChangeShapeType="1"/>
          </p:cNvSpPr>
          <p:nvPr/>
        </p:nvSpPr>
        <p:spPr bwMode="auto">
          <a:xfrm>
            <a:off x="1752600" y="4572000"/>
            <a:ext cx="533400" cy="76200"/>
          </a:xfrm>
          <a:prstGeom prst="line">
            <a:avLst/>
          </a:prstGeom>
          <a:noFill/>
          <a:ln w="57150" cmpd="thickThin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20" name="Text Box 33"/>
          <p:cNvSpPr txBox="1">
            <a:spLocks noChangeArrowheads="1"/>
          </p:cNvSpPr>
          <p:nvPr/>
        </p:nvSpPr>
        <p:spPr bwMode="auto">
          <a:xfrm>
            <a:off x="0" y="3810000"/>
            <a:ext cx="1295400" cy="274638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Award BIOS</a:t>
            </a:r>
          </a:p>
        </p:txBody>
      </p:sp>
      <p:sp>
        <p:nvSpPr>
          <p:cNvPr id="59421" name="Line 34"/>
          <p:cNvSpPr>
            <a:spLocks noChangeShapeType="1"/>
          </p:cNvSpPr>
          <p:nvPr/>
        </p:nvSpPr>
        <p:spPr bwMode="auto">
          <a:xfrm flipV="1">
            <a:off x="1295400" y="3733800"/>
            <a:ext cx="1524000" cy="228600"/>
          </a:xfrm>
          <a:prstGeom prst="line">
            <a:avLst/>
          </a:prstGeom>
          <a:noFill/>
          <a:ln w="38100" cmpd="dbl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22" name="Text Box 35"/>
          <p:cNvSpPr txBox="1">
            <a:spLocks noChangeArrowheads="1"/>
          </p:cNvSpPr>
          <p:nvPr/>
        </p:nvSpPr>
        <p:spPr bwMode="auto">
          <a:xfrm>
            <a:off x="7620000" y="3962400"/>
            <a:ext cx="1143000" cy="274638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Slot  AGP 4x</a:t>
            </a:r>
          </a:p>
        </p:txBody>
      </p:sp>
      <p:sp>
        <p:nvSpPr>
          <p:cNvPr id="497700" name="Line 36"/>
          <p:cNvSpPr>
            <a:spLocks noChangeShapeType="1"/>
          </p:cNvSpPr>
          <p:nvPr/>
        </p:nvSpPr>
        <p:spPr bwMode="auto">
          <a:xfrm rot="10800000" flipV="1">
            <a:off x="4876800" y="4149725"/>
            <a:ext cx="2719388" cy="117475"/>
          </a:xfrm>
          <a:prstGeom prst="line">
            <a:avLst/>
          </a:prstGeom>
          <a:noFill/>
          <a:ln w="76200" cmpd="tri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24" name="Text Box 37"/>
          <p:cNvSpPr txBox="1">
            <a:spLocks noChangeArrowheads="1"/>
          </p:cNvSpPr>
          <p:nvPr/>
        </p:nvSpPr>
        <p:spPr bwMode="auto">
          <a:xfrm>
            <a:off x="0" y="5181600"/>
            <a:ext cx="1476375" cy="457200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/>
              <a:t>Slot PCI1, PCI2, PCI3</a:t>
            </a:r>
          </a:p>
        </p:txBody>
      </p:sp>
      <p:sp>
        <p:nvSpPr>
          <p:cNvPr id="59425" name="Line 38"/>
          <p:cNvSpPr>
            <a:spLocks noChangeShapeType="1"/>
          </p:cNvSpPr>
          <p:nvPr/>
        </p:nvSpPr>
        <p:spPr bwMode="auto">
          <a:xfrm flipV="1">
            <a:off x="1476375" y="5084763"/>
            <a:ext cx="1123950" cy="271462"/>
          </a:xfrm>
          <a:prstGeom prst="line">
            <a:avLst/>
          </a:prstGeom>
          <a:noFill/>
          <a:ln w="57150" cmpd="thickThin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59426" name="Line 39"/>
          <p:cNvSpPr>
            <a:spLocks noChangeShapeType="1"/>
          </p:cNvSpPr>
          <p:nvPr/>
        </p:nvSpPr>
        <p:spPr bwMode="auto">
          <a:xfrm flipH="1">
            <a:off x="5795963" y="549275"/>
            <a:ext cx="936625" cy="1079500"/>
          </a:xfrm>
          <a:prstGeom prst="line">
            <a:avLst/>
          </a:prstGeom>
          <a:noFill/>
          <a:ln w="57150" cmpd="thickThin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715963"/>
          </a:xfrm>
        </p:spPr>
        <p:txBody>
          <a:bodyPr/>
          <a:lstStyle/>
          <a:p>
            <a:pPr eaLnBrk="1" hangingPunct="1"/>
            <a:r>
              <a:rPr lang="en-US" sz="1400" smtClean="0"/>
              <a:t>Input/Output PORTS</a:t>
            </a:r>
          </a:p>
        </p:txBody>
      </p:sp>
      <p:pic>
        <p:nvPicPr>
          <p:cNvPr id="60419" name="Picture 3" descr="m acer portur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775" y="914400"/>
            <a:ext cx="3048000" cy="52292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295400" y="1066800"/>
            <a:ext cx="914400" cy="274638"/>
          </a:xfrm>
          <a:prstGeom prst="rect">
            <a:avLst/>
          </a:prstGeom>
          <a:solidFill>
            <a:srgbClr val="D595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Plugg IN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 flipV="1">
            <a:off x="2133600" y="1219200"/>
            <a:ext cx="1371600" cy="3048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57188" y="1865313"/>
            <a:ext cx="1851025" cy="276225"/>
          </a:xfrm>
          <a:prstGeom prst="rect">
            <a:avLst/>
          </a:prstGeom>
          <a:solidFill>
            <a:srgbClr val="EEFD9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Keyboard port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290638" y="1447800"/>
            <a:ext cx="1219200" cy="274638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PS/2 port</a:t>
            </a:r>
          </a:p>
        </p:txBody>
      </p:sp>
      <p:sp>
        <p:nvSpPr>
          <p:cNvPr id="60424" name="Freeform 8"/>
          <p:cNvSpPr>
            <a:spLocks/>
          </p:cNvSpPr>
          <p:nvPr/>
        </p:nvSpPr>
        <p:spPr bwMode="auto">
          <a:xfrm>
            <a:off x="2438400" y="1524000"/>
            <a:ext cx="1371600" cy="1219200"/>
          </a:xfrm>
          <a:custGeom>
            <a:avLst/>
            <a:gdLst>
              <a:gd name="T0" fmla="*/ 2147483647 w 864"/>
              <a:gd name="T1" fmla="*/ 2147483647 h 768"/>
              <a:gd name="T2" fmla="*/ 2147483647 w 864"/>
              <a:gd name="T3" fmla="*/ 2147483647 h 768"/>
              <a:gd name="T4" fmla="*/ 0 w 864"/>
              <a:gd name="T5" fmla="*/ 0 h 768"/>
              <a:gd name="T6" fmla="*/ 0 60000 65536"/>
              <a:gd name="T7" fmla="*/ 0 60000 65536"/>
              <a:gd name="T8" fmla="*/ 0 60000 65536"/>
              <a:gd name="T9" fmla="*/ 0 w 864"/>
              <a:gd name="T10" fmla="*/ 0 h 768"/>
              <a:gd name="T11" fmla="*/ 864 w 86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768">
                <a:moveTo>
                  <a:pt x="864" y="768"/>
                </a:moveTo>
                <a:lnTo>
                  <a:pt x="842" y="155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60425" name="Freeform 9"/>
          <p:cNvSpPr>
            <a:spLocks/>
          </p:cNvSpPr>
          <p:nvPr/>
        </p:nvSpPr>
        <p:spPr bwMode="auto">
          <a:xfrm>
            <a:off x="2209800" y="1981200"/>
            <a:ext cx="1295400" cy="762000"/>
          </a:xfrm>
          <a:custGeom>
            <a:avLst/>
            <a:gdLst>
              <a:gd name="T0" fmla="*/ 2147483647 w 816"/>
              <a:gd name="T1" fmla="*/ 2147483647 h 480"/>
              <a:gd name="T2" fmla="*/ 2147483647 w 816"/>
              <a:gd name="T3" fmla="*/ 2147483647 h 480"/>
              <a:gd name="T4" fmla="*/ 0 w 816"/>
              <a:gd name="T5" fmla="*/ 0 h 480"/>
              <a:gd name="T6" fmla="*/ 0 60000 65536"/>
              <a:gd name="T7" fmla="*/ 0 60000 65536"/>
              <a:gd name="T8" fmla="*/ 0 60000 65536"/>
              <a:gd name="T9" fmla="*/ 0 w 816"/>
              <a:gd name="T10" fmla="*/ 0 h 480"/>
              <a:gd name="T11" fmla="*/ 816 w 81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80">
                <a:moveTo>
                  <a:pt x="816" y="480"/>
                </a:moveTo>
                <a:lnTo>
                  <a:pt x="738" y="110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66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857250" y="2362200"/>
            <a:ext cx="1428750" cy="274638"/>
          </a:xfrm>
          <a:prstGeom prst="rect">
            <a:avLst/>
          </a:prstGeom>
          <a:solidFill>
            <a:srgbClr val="A2F3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Serial port</a:t>
            </a:r>
          </a:p>
        </p:txBody>
      </p:sp>
      <p:sp>
        <p:nvSpPr>
          <p:cNvPr id="60427" name="Freeform 11"/>
          <p:cNvSpPr>
            <a:spLocks/>
          </p:cNvSpPr>
          <p:nvPr/>
        </p:nvSpPr>
        <p:spPr bwMode="auto">
          <a:xfrm>
            <a:off x="2209800" y="2514600"/>
            <a:ext cx="1371600" cy="609600"/>
          </a:xfrm>
          <a:custGeom>
            <a:avLst/>
            <a:gdLst>
              <a:gd name="T0" fmla="*/ 2147483647 w 864"/>
              <a:gd name="T1" fmla="*/ 2147483647 h 384"/>
              <a:gd name="T2" fmla="*/ 2147483647 w 864"/>
              <a:gd name="T3" fmla="*/ 2147483647 h 384"/>
              <a:gd name="T4" fmla="*/ 0 w 864"/>
              <a:gd name="T5" fmla="*/ 0 h 384"/>
              <a:gd name="T6" fmla="*/ 0 60000 65536"/>
              <a:gd name="T7" fmla="*/ 0 60000 65536"/>
              <a:gd name="T8" fmla="*/ 0 60000 65536"/>
              <a:gd name="T9" fmla="*/ 0 w 864"/>
              <a:gd name="T10" fmla="*/ 0 h 384"/>
              <a:gd name="T11" fmla="*/ 864 w 86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384">
                <a:moveTo>
                  <a:pt x="864" y="384"/>
                </a:moveTo>
                <a:lnTo>
                  <a:pt x="368" y="17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428625" y="3200400"/>
            <a:ext cx="1973263" cy="274638"/>
          </a:xfrm>
          <a:prstGeom prst="rect">
            <a:avLst/>
          </a:prstGeom>
          <a:solidFill>
            <a:srgbClr val="A2F3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Parallel port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2362200" y="3352800"/>
            <a:ext cx="1447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428625" y="3582988"/>
            <a:ext cx="2417763" cy="274637"/>
          </a:xfrm>
          <a:prstGeom prst="rect">
            <a:avLst/>
          </a:prstGeom>
          <a:solidFill>
            <a:srgbClr val="A2F3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Video port on board</a:t>
            </a: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H="1">
            <a:off x="2819400" y="3657600"/>
            <a:ext cx="762000" cy="76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1371600" y="3962400"/>
            <a:ext cx="914400" cy="274638"/>
          </a:xfrm>
          <a:prstGeom prst="rect">
            <a:avLst/>
          </a:prstGeom>
          <a:solidFill>
            <a:srgbClr val="EEFD9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USB ports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62200" y="3810000"/>
            <a:ext cx="1447800" cy="685800"/>
            <a:chOff x="1440" y="2400"/>
            <a:chExt cx="912" cy="432"/>
          </a:xfrm>
        </p:grpSpPr>
        <p:sp>
          <p:nvSpPr>
            <p:cNvPr id="60465" name="Oval 18"/>
            <p:cNvSpPr>
              <a:spLocks noChangeArrowheads="1"/>
            </p:cNvSpPr>
            <p:nvPr/>
          </p:nvSpPr>
          <p:spPr bwMode="auto">
            <a:xfrm>
              <a:off x="2160" y="2400"/>
              <a:ext cx="192" cy="4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6" name="Line 19"/>
            <p:cNvSpPr>
              <a:spLocks noChangeShapeType="1"/>
            </p:cNvSpPr>
            <p:nvPr/>
          </p:nvSpPr>
          <p:spPr bwMode="auto">
            <a:xfrm flipH="1">
              <a:off x="1440" y="259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60434" name="Text Box 20"/>
          <p:cNvSpPr txBox="1">
            <a:spLocks noChangeArrowheads="1"/>
          </p:cNvSpPr>
          <p:nvPr/>
        </p:nvSpPr>
        <p:spPr bwMode="auto">
          <a:xfrm>
            <a:off x="6705600" y="3200400"/>
            <a:ext cx="914400" cy="274638"/>
          </a:xfrm>
          <a:prstGeom prst="rect">
            <a:avLst/>
          </a:prstGeom>
          <a:solidFill>
            <a:srgbClr val="96FC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NET port</a:t>
            </a:r>
          </a:p>
        </p:txBody>
      </p:sp>
      <p:sp>
        <p:nvSpPr>
          <p:cNvPr id="60435" name="Line 21"/>
          <p:cNvSpPr>
            <a:spLocks noChangeShapeType="1"/>
          </p:cNvSpPr>
          <p:nvPr/>
        </p:nvSpPr>
        <p:spPr bwMode="auto">
          <a:xfrm flipV="1">
            <a:off x="3886200" y="3505200"/>
            <a:ext cx="2743200" cy="762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352800" y="3962400"/>
            <a:ext cx="3505200" cy="727075"/>
            <a:chOff x="2112" y="2496"/>
            <a:chExt cx="2208" cy="458"/>
          </a:xfrm>
        </p:grpSpPr>
        <p:sp>
          <p:nvSpPr>
            <p:cNvPr id="60463" name="Oval 23"/>
            <p:cNvSpPr>
              <a:spLocks noChangeArrowheads="1"/>
            </p:cNvSpPr>
            <p:nvPr/>
          </p:nvSpPr>
          <p:spPr bwMode="auto">
            <a:xfrm>
              <a:off x="2112" y="2810"/>
              <a:ext cx="576" cy="14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4" name="Line 24"/>
            <p:cNvSpPr>
              <a:spLocks noChangeShapeType="1"/>
            </p:cNvSpPr>
            <p:nvPr/>
          </p:nvSpPr>
          <p:spPr bwMode="auto">
            <a:xfrm flipV="1">
              <a:off x="2695" y="2496"/>
              <a:ext cx="1625" cy="38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877050" y="3068638"/>
            <a:ext cx="1906588" cy="1423987"/>
            <a:chOff x="4271" y="2542"/>
            <a:chExt cx="1201" cy="852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4271" y="2894"/>
              <a:ext cx="1201" cy="500"/>
              <a:chOff x="4271" y="2870"/>
              <a:chExt cx="1201" cy="500"/>
            </a:xfrm>
          </p:grpSpPr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4271" y="2870"/>
                <a:ext cx="1201" cy="274"/>
                <a:chOff x="4271" y="2880"/>
                <a:chExt cx="1201" cy="274"/>
              </a:xfrm>
            </p:grpSpPr>
            <p:sp>
              <p:nvSpPr>
                <p:cNvPr id="6046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271" y="2880"/>
                  <a:ext cx="576" cy="274"/>
                </a:xfrm>
                <a:prstGeom prst="rect">
                  <a:avLst/>
                </a:prstGeom>
                <a:solidFill>
                  <a:srgbClr val="96FCA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/>
                    <a:t>Audio HIFI</a:t>
                  </a:r>
                </a:p>
              </p:txBody>
            </p:sp>
            <p:sp>
              <p:nvSpPr>
                <p:cNvPr id="6046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848" y="2880"/>
                  <a:ext cx="624" cy="164"/>
                </a:xfrm>
                <a:prstGeom prst="rect">
                  <a:avLst/>
                </a:prstGeom>
                <a:solidFill>
                  <a:srgbClr val="D595F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sz="1200" b="1"/>
                    <a:t>Subwofer</a:t>
                  </a:r>
                </a:p>
              </p:txBody>
            </p:sp>
          </p:grpSp>
          <p:sp>
            <p:nvSpPr>
              <p:cNvPr id="60460" name="Text Box 30"/>
              <p:cNvSpPr txBox="1">
                <a:spLocks noChangeArrowheads="1"/>
              </p:cNvSpPr>
              <p:nvPr/>
            </p:nvSpPr>
            <p:spPr bwMode="auto">
              <a:xfrm>
                <a:off x="4841" y="3096"/>
                <a:ext cx="576" cy="274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Back Speakers</a:t>
                </a:r>
              </a:p>
            </p:txBody>
          </p:sp>
        </p:grpSp>
        <p:sp>
          <p:nvSpPr>
            <p:cNvPr id="60458" name="Text Box 31"/>
            <p:cNvSpPr txBox="1">
              <a:spLocks noChangeArrowheads="1"/>
            </p:cNvSpPr>
            <p:nvPr/>
          </p:nvSpPr>
          <p:spPr bwMode="auto">
            <a:xfrm>
              <a:off x="4850" y="2542"/>
              <a:ext cx="528" cy="27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Front Speaker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438400" y="4675188"/>
            <a:ext cx="1876425" cy="228600"/>
            <a:chOff x="1536" y="2928"/>
            <a:chExt cx="1182" cy="144"/>
          </a:xfrm>
        </p:grpSpPr>
        <p:sp>
          <p:nvSpPr>
            <p:cNvPr id="60455" name="Oval 33"/>
            <p:cNvSpPr>
              <a:spLocks noChangeArrowheads="1"/>
            </p:cNvSpPr>
            <p:nvPr/>
          </p:nvSpPr>
          <p:spPr bwMode="auto">
            <a:xfrm>
              <a:off x="2115" y="2928"/>
              <a:ext cx="603" cy="14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Line 34"/>
            <p:cNvSpPr>
              <a:spLocks noChangeShapeType="1"/>
            </p:cNvSpPr>
            <p:nvPr/>
          </p:nvSpPr>
          <p:spPr bwMode="auto">
            <a:xfrm flipH="1">
              <a:off x="1536" y="3024"/>
              <a:ext cx="5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262063" y="4414838"/>
            <a:ext cx="1066800" cy="800100"/>
            <a:chOff x="768" y="2839"/>
            <a:chExt cx="672" cy="504"/>
          </a:xfrm>
        </p:grpSpPr>
        <p:sp>
          <p:nvSpPr>
            <p:cNvPr id="60452" name="Text Box 36"/>
            <p:cNvSpPr txBox="1">
              <a:spLocks noChangeArrowheads="1"/>
            </p:cNvSpPr>
            <p:nvPr/>
          </p:nvSpPr>
          <p:spPr bwMode="auto">
            <a:xfrm>
              <a:off x="768" y="2839"/>
              <a:ext cx="672" cy="175"/>
            </a:xfrm>
            <a:prstGeom prst="rect">
              <a:avLst/>
            </a:prstGeom>
            <a:solidFill>
              <a:srgbClr val="FF99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Microphone</a:t>
              </a:r>
            </a:p>
          </p:txBody>
        </p:sp>
        <p:sp>
          <p:nvSpPr>
            <p:cNvPr id="60453" name="Text Box 37"/>
            <p:cNvSpPr txBox="1">
              <a:spLocks noChangeArrowheads="1"/>
            </p:cNvSpPr>
            <p:nvPr/>
          </p:nvSpPr>
          <p:spPr bwMode="auto">
            <a:xfrm>
              <a:off x="768" y="3013"/>
              <a:ext cx="672" cy="175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Line OUT</a:t>
              </a:r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768" y="3168"/>
              <a:ext cx="672" cy="175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Line IN</a:t>
              </a:r>
            </a:p>
          </p:txBody>
        </p:sp>
      </p:grpSp>
      <p:sp>
        <p:nvSpPr>
          <p:cNvPr id="60440" name="Text Box 39"/>
          <p:cNvSpPr txBox="1">
            <a:spLocks noChangeArrowheads="1"/>
          </p:cNvSpPr>
          <p:nvPr/>
        </p:nvSpPr>
        <p:spPr bwMode="auto">
          <a:xfrm>
            <a:off x="6477000" y="4297363"/>
            <a:ext cx="974725" cy="2746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RGB Port</a:t>
            </a:r>
            <a:r>
              <a:rPr lang="en-US" sz="1200"/>
              <a:t> </a:t>
            </a:r>
          </a:p>
        </p:txBody>
      </p:sp>
      <p:sp>
        <p:nvSpPr>
          <p:cNvPr id="60441" name="Text Box 40"/>
          <p:cNvSpPr txBox="1">
            <a:spLocks noChangeArrowheads="1"/>
          </p:cNvSpPr>
          <p:nvPr/>
        </p:nvSpPr>
        <p:spPr bwMode="auto">
          <a:xfrm>
            <a:off x="6400800" y="4648200"/>
            <a:ext cx="112395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SVideo out TV</a:t>
            </a:r>
          </a:p>
        </p:txBody>
      </p:sp>
      <p:sp>
        <p:nvSpPr>
          <p:cNvPr id="60442" name="Text Box 41"/>
          <p:cNvSpPr txBox="1">
            <a:spLocks noChangeArrowheads="1"/>
          </p:cNvSpPr>
          <p:nvPr/>
        </p:nvSpPr>
        <p:spPr bwMode="auto">
          <a:xfrm>
            <a:off x="6400800" y="5181600"/>
            <a:ext cx="838200" cy="2746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DVI port</a:t>
            </a:r>
          </a:p>
        </p:txBody>
      </p:sp>
      <p:sp>
        <p:nvSpPr>
          <p:cNvPr id="60443" name="Line 42"/>
          <p:cNvSpPr>
            <a:spLocks noChangeShapeType="1"/>
          </p:cNvSpPr>
          <p:nvPr/>
        </p:nvSpPr>
        <p:spPr bwMode="auto">
          <a:xfrm flipV="1">
            <a:off x="4724400" y="4419600"/>
            <a:ext cx="1752600" cy="609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498731" name="Freeform 43"/>
          <p:cNvSpPr>
            <a:spLocks/>
          </p:cNvSpPr>
          <p:nvPr/>
        </p:nvSpPr>
        <p:spPr bwMode="auto">
          <a:xfrm>
            <a:off x="4343400" y="4876800"/>
            <a:ext cx="1981200" cy="347663"/>
          </a:xfrm>
          <a:custGeom>
            <a:avLst/>
            <a:gdLst>
              <a:gd name="T0" fmla="*/ 0 w 1248"/>
              <a:gd name="T1" fmla="*/ 2147483647 h 219"/>
              <a:gd name="T2" fmla="*/ 2147483647 w 1248"/>
              <a:gd name="T3" fmla="*/ 2147483647 h 219"/>
              <a:gd name="T4" fmla="*/ 2147483647 w 1248"/>
              <a:gd name="T5" fmla="*/ 0 h 219"/>
              <a:gd name="T6" fmla="*/ 0 60000 65536"/>
              <a:gd name="T7" fmla="*/ 0 60000 65536"/>
              <a:gd name="T8" fmla="*/ 0 60000 65536"/>
              <a:gd name="T9" fmla="*/ 0 w 1248"/>
              <a:gd name="T10" fmla="*/ 0 h 219"/>
              <a:gd name="T11" fmla="*/ 1248 w 1248"/>
              <a:gd name="T12" fmla="*/ 219 h 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219">
                <a:moveTo>
                  <a:pt x="0" y="96"/>
                </a:moveTo>
                <a:lnTo>
                  <a:pt x="369" y="219"/>
                </a:lnTo>
                <a:lnTo>
                  <a:pt x="1248" y="0"/>
                </a:lnTo>
              </a:path>
            </a:pathLst>
          </a:custGeom>
          <a:noFill/>
          <a:ln w="28575" cmpd="sng">
            <a:solidFill>
              <a:srgbClr val="FF0066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498732" name="Freeform 44"/>
          <p:cNvSpPr>
            <a:spLocks/>
          </p:cNvSpPr>
          <p:nvPr/>
        </p:nvSpPr>
        <p:spPr bwMode="auto">
          <a:xfrm>
            <a:off x="3962400" y="5029200"/>
            <a:ext cx="2438400" cy="361950"/>
          </a:xfrm>
          <a:custGeom>
            <a:avLst/>
            <a:gdLst>
              <a:gd name="T0" fmla="*/ 0 w 1536"/>
              <a:gd name="T1" fmla="*/ 0 h 228"/>
              <a:gd name="T2" fmla="*/ 2147483647 w 1536"/>
              <a:gd name="T3" fmla="*/ 2147483647 h 228"/>
              <a:gd name="T4" fmla="*/ 2147483647 w 1536"/>
              <a:gd name="T5" fmla="*/ 2147483647 h 228"/>
              <a:gd name="T6" fmla="*/ 0 60000 65536"/>
              <a:gd name="T7" fmla="*/ 0 60000 65536"/>
              <a:gd name="T8" fmla="*/ 0 60000 65536"/>
              <a:gd name="T9" fmla="*/ 0 w 1536"/>
              <a:gd name="T10" fmla="*/ 0 h 228"/>
              <a:gd name="T11" fmla="*/ 1536 w 1536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228">
                <a:moveTo>
                  <a:pt x="0" y="0"/>
                </a:moveTo>
                <a:lnTo>
                  <a:pt x="569" y="228"/>
                </a:lnTo>
                <a:lnTo>
                  <a:pt x="1536" y="144"/>
                </a:lnTo>
              </a:path>
            </a:pathLst>
          </a:custGeom>
          <a:noFill/>
          <a:ln w="28575" cmpd="sng">
            <a:solidFill>
              <a:srgbClr val="FF0066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60446" name="Text Box 45"/>
          <p:cNvSpPr txBox="1">
            <a:spLocks noChangeArrowheads="1"/>
          </p:cNvSpPr>
          <p:nvPr/>
        </p:nvSpPr>
        <p:spPr bwMode="auto">
          <a:xfrm>
            <a:off x="1376363" y="5486400"/>
            <a:ext cx="838200" cy="457200"/>
          </a:xfrm>
          <a:prstGeom prst="rect">
            <a:avLst/>
          </a:prstGeom>
          <a:solidFill>
            <a:srgbClr val="EEFD9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TV tunner</a:t>
            </a:r>
          </a:p>
        </p:txBody>
      </p:sp>
      <p:sp>
        <p:nvSpPr>
          <p:cNvPr id="60447" name="Line 46"/>
          <p:cNvSpPr>
            <a:spLocks noChangeShapeType="1"/>
          </p:cNvSpPr>
          <p:nvPr/>
        </p:nvSpPr>
        <p:spPr bwMode="auto">
          <a:xfrm flipH="1">
            <a:off x="2133600" y="5486400"/>
            <a:ext cx="16002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60448" name="Text Box 47"/>
          <p:cNvSpPr txBox="1">
            <a:spLocks noChangeArrowheads="1"/>
          </p:cNvSpPr>
          <p:nvPr/>
        </p:nvSpPr>
        <p:spPr bwMode="auto">
          <a:xfrm>
            <a:off x="6369050" y="5811838"/>
            <a:ext cx="990600" cy="274637"/>
          </a:xfrm>
          <a:prstGeom prst="rect">
            <a:avLst/>
          </a:prstGeom>
          <a:solidFill>
            <a:srgbClr val="A2F3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USB ports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3778250" y="5638800"/>
            <a:ext cx="2622550" cy="304800"/>
            <a:chOff x="2380" y="3552"/>
            <a:chExt cx="1652" cy="192"/>
          </a:xfrm>
        </p:grpSpPr>
        <p:sp>
          <p:nvSpPr>
            <p:cNvPr id="60450" name="Oval 49"/>
            <p:cNvSpPr>
              <a:spLocks noChangeArrowheads="1"/>
            </p:cNvSpPr>
            <p:nvPr/>
          </p:nvSpPr>
          <p:spPr bwMode="auto">
            <a:xfrm>
              <a:off x="2380" y="3552"/>
              <a:ext cx="788" cy="19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Line 50"/>
            <p:cNvSpPr>
              <a:spLocks noChangeShapeType="1"/>
            </p:cNvSpPr>
            <p:nvPr/>
          </p:nvSpPr>
          <p:spPr bwMode="auto">
            <a:xfrm>
              <a:off x="3168" y="3648"/>
              <a:ext cx="864" cy="9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o-RO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9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9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731" grpId="0" animBg="1"/>
      <p:bldP spid="4987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DC4B9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o-RO" smtClean="0">
                <a:solidFill>
                  <a:schemeClr val="tx1"/>
                </a:solidFill>
                <a:latin typeface="Arial Black" pitchFamily="34" charset="0"/>
              </a:rPr>
              <a:t>M</a:t>
            </a:r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smtClean="0">
                <a:solidFill>
                  <a:schemeClr val="tx1"/>
                </a:solidFill>
                <a:latin typeface="Arial Black" pitchFamily="34" charset="0"/>
              </a:rPr>
              <a:t>E</a:t>
            </a:r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smtClean="0">
                <a:solidFill>
                  <a:schemeClr val="tx1"/>
                </a:solidFill>
                <a:latin typeface="Arial Black" pitchFamily="34" charset="0"/>
              </a:rPr>
              <a:t>M</a:t>
            </a:r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smtClean="0">
                <a:solidFill>
                  <a:schemeClr val="tx1"/>
                </a:solidFill>
                <a:latin typeface="Arial Black" pitchFamily="34" charset="0"/>
              </a:rPr>
              <a:t>O</a:t>
            </a:r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smtClean="0">
                <a:solidFill>
                  <a:schemeClr val="tx1"/>
                </a:solidFill>
                <a:latin typeface="Arial Black" pitchFamily="34" charset="0"/>
              </a:rPr>
              <a:t>R</a:t>
            </a:r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smtClean="0">
                <a:solidFill>
                  <a:schemeClr val="tx1"/>
                </a:solidFill>
                <a:latin typeface="Arial Black" pitchFamily="34" charset="0"/>
              </a:rPr>
              <a:t>I</a:t>
            </a:r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smtClean="0">
                <a:solidFill>
                  <a:schemeClr val="tx1"/>
                </a:solidFill>
                <a:latin typeface="Arial Black" pitchFamily="34" charset="0"/>
              </a:rPr>
              <a:t>A</a:t>
            </a:r>
            <a:r>
              <a:rPr lang="en-US" smtClean="0">
                <a:solidFill>
                  <a:schemeClr val="tx1"/>
                </a:solidFill>
                <a:latin typeface="Arial Black" pitchFamily="34" charset="0"/>
              </a:rPr>
              <a:t>     </a:t>
            </a:r>
            <a:r>
              <a:rPr lang="ro-RO" smtClean="0">
                <a:solidFill>
                  <a:schemeClr val="tx1"/>
                </a:solidFill>
                <a:latin typeface="Arial Black" pitchFamily="34" charset="0"/>
              </a:rPr>
              <a:t> INTERNĂ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1484313"/>
            <a:ext cx="7185025" cy="4537075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ro-RO" sz="2800" dirty="0" smtClean="0">
                <a:latin typeface="Arial Black" pitchFamily="34" charset="0"/>
              </a:rPr>
              <a:t>1. Reprezentarea binară a datelor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o-RO" sz="2800" dirty="0" smtClean="0">
                <a:latin typeface="Arial Black" pitchFamily="34" charset="0"/>
              </a:rPr>
              <a:t>2. Ca</a:t>
            </a:r>
            <a:r>
              <a:rPr lang="en-US" sz="2800" dirty="0" err="1" smtClean="0">
                <a:latin typeface="Arial Black" pitchFamily="34" charset="0"/>
              </a:rPr>
              <a:t>ra</a:t>
            </a:r>
            <a:r>
              <a:rPr lang="ro-RO" sz="2800" dirty="0" err="1" smtClean="0">
                <a:latin typeface="Arial Black" pitchFamily="34" charset="0"/>
              </a:rPr>
              <a:t>cteristici</a:t>
            </a:r>
            <a:r>
              <a:rPr lang="ro-RO" sz="2800" dirty="0" smtClean="0">
                <a:latin typeface="Arial Black" pitchFamily="34" charset="0"/>
              </a:rPr>
              <a:t> tehnice generale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o-RO" sz="2800" dirty="0" smtClean="0">
                <a:latin typeface="Arial Black" pitchFamily="34" charset="0"/>
              </a:rPr>
              <a:t>		- capacitate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o-RO" sz="2800" dirty="0" smtClean="0">
                <a:latin typeface="Arial Black" pitchFamily="34" charset="0"/>
              </a:rPr>
              <a:t>		- viteza de lucru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o-RO" sz="2800" dirty="0" smtClean="0">
                <a:latin typeface="Arial Black" pitchFamily="34" charset="0"/>
              </a:rPr>
              <a:t>3. Tipuri funcţionale</a:t>
            </a:r>
            <a:endParaRPr lang="en-US" sz="2800" dirty="0" smtClean="0">
              <a:latin typeface="Arial Black" pitchFamily="34" charset="0"/>
            </a:endParaRPr>
          </a:p>
          <a:p>
            <a:pPr marL="1341120" lvl="3" indent="-609600">
              <a:lnSpc>
                <a:spcPct val="80000"/>
              </a:lnSpc>
              <a:buFont typeface="+mj-lt"/>
              <a:buAutoNum type="alphaLcPeriod"/>
            </a:pPr>
            <a:r>
              <a:rPr lang="ro-RO" sz="1600" dirty="0" smtClean="0">
                <a:latin typeface="Arial Black" pitchFamily="34" charset="0"/>
              </a:rPr>
              <a:t>RAM</a:t>
            </a:r>
            <a:endParaRPr lang="en-US" sz="1600" dirty="0" smtClean="0">
              <a:latin typeface="Arial Black" pitchFamily="34" charset="0"/>
            </a:endParaRPr>
          </a:p>
          <a:p>
            <a:pPr marL="1341120" lvl="3" indent="-609600">
              <a:lnSpc>
                <a:spcPct val="80000"/>
              </a:lnSpc>
              <a:buFont typeface="+mj-lt"/>
              <a:buAutoNum type="alphaLcPeriod"/>
            </a:pPr>
            <a:r>
              <a:rPr lang="en-US" sz="1600" dirty="0" smtClean="0">
                <a:latin typeface="Arial Black" pitchFamily="34" charset="0"/>
              </a:rPr>
              <a:t>R</a:t>
            </a:r>
            <a:r>
              <a:rPr lang="ro-RO" sz="1600" dirty="0" smtClean="0">
                <a:latin typeface="Arial Black" pitchFamily="34" charset="0"/>
              </a:rPr>
              <a:t>OM</a:t>
            </a:r>
            <a:endParaRPr lang="en-US" sz="1600" dirty="0" smtClean="0">
              <a:latin typeface="Arial Black" pitchFamily="34" charset="0"/>
            </a:endParaRPr>
          </a:p>
          <a:p>
            <a:pPr marL="1341120" lvl="3" indent="-609600">
              <a:lnSpc>
                <a:spcPct val="80000"/>
              </a:lnSpc>
              <a:buFont typeface="+mj-lt"/>
              <a:buAutoNum type="alphaLcPeriod"/>
            </a:pPr>
            <a:r>
              <a:rPr lang="ro-RO" sz="1600" dirty="0" smtClean="0">
                <a:latin typeface="Arial Black" pitchFamily="34" charset="0"/>
              </a:rPr>
              <a:t>CACHE</a:t>
            </a:r>
            <a:endParaRPr lang="en-US" sz="1600" dirty="0" smtClean="0">
              <a:latin typeface="Arial Black" pitchFamily="34" charset="0"/>
            </a:endParaRPr>
          </a:p>
          <a:p>
            <a:pPr marL="1341120" lvl="3" indent="-609600">
              <a:lnSpc>
                <a:spcPct val="80000"/>
              </a:lnSpc>
              <a:buFont typeface="+mj-lt"/>
              <a:buAutoNum type="alphaLcPeriod"/>
            </a:pPr>
            <a:r>
              <a:rPr lang="ro-RO" sz="1600" dirty="0" smtClean="0">
                <a:latin typeface="Arial Black" pitchFamily="34" charset="0"/>
              </a:rPr>
              <a:t>CMOS</a:t>
            </a:r>
            <a:endParaRPr lang="en-US" sz="1600" dirty="0" smtClean="0">
              <a:latin typeface="Arial Black" pitchFamily="34" charset="0"/>
            </a:endParaRPr>
          </a:p>
          <a:p>
            <a:pPr marL="1341120" lvl="3" indent="-609600">
              <a:lnSpc>
                <a:spcPct val="80000"/>
              </a:lnSpc>
              <a:buFont typeface="+mj-lt"/>
              <a:buAutoNum type="alphaLcPeriod"/>
            </a:pPr>
            <a:r>
              <a:rPr lang="ro-RO" sz="1600" dirty="0" smtClean="0">
                <a:latin typeface="Arial Black" pitchFamily="34" charset="0"/>
              </a:rPr>
              <a:t>GRAM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o-RO" sz="1800" dirty="0" smtClean="0">
              <a:solidFill>
                <a:schemeClr val="folHlink"/>
              </a:solidFill>
              <a:latin typeface="Arial Black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ro-RO" sz="1800" dirty="0" smtClean="0">
              <a:solidFill>
                <a:schemeClr val="folHlin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DC4B9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a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   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 binară</a:t>
            </a:r>
            <a:r>
              <a:rPr lang="ro-RO" dirty="0" smtClean="0"/>
              <a:t>  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47813" y="2060575"/>
            <a:ext cx="3240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ro-RO" sz="3200" b="1" dirty="0">
                <a:solidFill>
                  <a:srgbClr val="EFFC46"/>
                </a:solidFill>
                <a:latin typeface="Arial Black" pitchFamily="34" charset="0"/>
              </a:rPr>
              <a:t>A :  1011 0001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547813" y="2708275"/>
            <a:ext cx="3240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ro-RO" sz="3200" b="1" dirty="0">
                <a:solidFill>
                  <a:srgbClr val="EFFC46"/>
                </a:solidFill>
                <a:latin typeface="Arial Black" pitchFamily="34" charset="0"/>
              </a:rPr>
              <a:t>a :  1101 0001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547813" y="3500438"/>
            <a:ext cx="3240087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r>
              <a:rPr lang="ro-RO" sz="3200" b="1" dirty="0">
                <a:solidFill>
                  <a:srgbClr val="EFFC46"/>
                </a:solidFill>
                <a:latin typeface="Arial Black" pitchFamily="34" charset="0"/>
              </a:rPr>
              <a:t>5 :  0000 0101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403350" y="4868863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ro-RO" sz="2400" b="1">
                <a:latin typeface="Arial Black" pitchFamily="34" charset="0"/>
              </a:rPr>
              <a:t>Byte  1B = 8 b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403351" y="5492750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ro-RO" sz="2400" b="1" dirty="0" err="1">
                <a:latin typeface="Arial Black" pitchFamily="34" charset="0"/>
              </a:rPr>
              <a:t>Megabyte</a:t>
            </a:r>
            <a:r>
              <a:rPr lang="ro-RO" sz="2400" b="1" dirty="0">
                <a:latin typeface="Arial Black" pitchFamily="34" charset="0"/>
              </a:rPr>
              <a:t>  1MB </a:t>
            </a:r>
            <a:r>
              <a:rPr lang="ro-RO" sz="2400" b="1" dirty="0" smtClean="0">
                <a:latin typeface="Arial Black" pitchFamily="34" charset="0"/>
              </a:rPr>
              <a:t>=1024 </a:t>
            </a:r>
            <a:r>
              <a:rPr lang="ro-RO" sz="2400" b="1" dirty="0">
                <a:latin typeface="Arial Black" pitchFamily="34" charset="0"/>
              </a:rPr>
              <a:t>KB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403350" y="4365625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ro-RO" sz="2400" b="1" dirty="0">
                <a:latin typeface="Arial Black" pitchFamily="34" charset="0"/>
              </a:rPr>
              <a:t>b i t = </a:t>
            </a:r>
            <a:r>
              <a:rPr lang="ro-RO" sz="2400" b="1" dirty="0" err="1">
                <a:latin typeface="Arial Black" pitchFamily="34" charset="0"/>
              </a:rPr>
              <a:t>binary</a:t>
            </a:r>
            <a:r>
              <a:rPr lang="ro-RO" sz="2400" b="1" dirty="0">
                <a:latin typeface="Arial Black" pitchFamily="34" charset="0"/>
              </a:rPr>
              <a:t> digit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403350" y="609282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ro-RO" sz="2400" b="1" dirty="0" err="1">
                <a:latin typeface="Arial Black" pitchFamily="34" charset="0"/>
              </a:rPr>
              <a:t>Gigabyte</a:t>
            </a:r>
            <a:r>
              <a:rPr lang="ro-RO" sz="2400" b="1" dirty="0">
                <a:latin typeface="Arial Black" pitchFamily="34" charset="0"/>
              </a:rPr>
              <a:t>    1GB = </a:t>
            </a:r>
            <a:r>
              <a:rPr lang="ro-RO" sz="2400" b="1" dirty="0" smtClean="0">
                <a:latin typeface="Arial Black" pitchFamily="34" charset="0"/>
              </a:rPr>
              <a:t>10</a:t>
            </a:r>
            <a:r>
              <a:rPr lang="en-US" sz="2400" b="1" dirty="0" smtClean="0">
                <a:latin typeface="Arial Black" pitchFamily="34" charset="0"/>
              </a:rPr>
              <a:t>24</a:t>
            </a:r>
            <a:r>
              <a:rPr lang="ro-RO" sz="2400" b="1" dirty="0" smtClean="0">
                <a:latin typeface="Arial Black" pitchFamily="34" charset="0"/>
              </a:rPr>
              <a:t> </a:t>
            </a:r>
            <a:r>
              <a:rPr lang="ro-RO" sz="2400" b="1" dirty="0">
                <a:latin typeface="Arial Black" pitchFamily="34" charset="0"/>
              </a:rPr>
              <a:t>MB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029200" y="1981200"/>
            <a:ext cx="3024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o-RO" sz="2400" b="1" dirty="0">
                <a:solidFill>
                  <a:srgbClr val="F10D1D"/>
                </a:solidFill>
                <a:latin typeface="Arial Rounded MT Bold" pitchFamily="34" charset="0"/>
              </a:rPr>
              <a:t>Sistemul de codificare</a:t>
            </a:r>
            <a:r>
              <a:rPr lang="ro-RO" sz="2400" b="1" dirty="0">
                <a:solidFill>
                  <a:srgbClr val="F10D1D"/>
                </a:solidFill>
                <a:latin typeface="Arial Black" pitchFamily="34" charset="0"/>
              </a:rPr>
              <a:t> </a:t>
            </a:r>
            <a:r>
              <a:rPr lang="ro-RO" sz="2400" b="1" dirty="0" smtClean="0">
                <a:solidFill>
                  <a:srgbClr val="F10D1D"/>
                </a:solidFill>
                <a:latin typeface="Arial Black" pitchFamily="34" charset="0"/>
              </a:rPr>
              <a:t>ASCII</a:t>
            </a:r>
            <a:endParaRPr lang="ro-RO" sz="2400" b="1" dirty="0">
              <a:solidFill>
                <a:srgbClr val="F10D1D"/>
              </a:solidFill>
              <a:latin typeface="Arial Black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610" y="2895600"/>
            <a:ext cx="374194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BCFA3"/>
          </a:solidFill>
        </p:spPr>
        <p:txBody>
          <a:bodyPr/>
          <a:lstStyle/>
          <a:p>
            <a:pPr algn="ctr" eaLnBrk="1" hangingPunct="1"/>
            <a:r>
              <a:rPr lang="en-US" sz="2400" dirty="0" err="1" smtClean="0"/>
              <a:t>Integrat</a:t>
            </a:r>
            <a:r>
              <a:rPr lang="en-US" sz="2400" dirty="0" smtClean="0"/>
              <a:t>  de </a:t>
            </a:r>
            <a:r>
              <a:rPr lang="en-US" sz="2400" dirty="0" err="1" smtClean="0"/>
              <a:t>memorie</a:t>
            </a:r>
            <a:endParaRPr lang="en-US" sz="2400" dirty="0" smtClean="0"/>
          </a:p>
        </p:txBody>
      </p:sp>
      <p:pic>
        <p:nvPicPr>
          <p:cNvPr id="63492" name="Picture 4" descr="m mem dd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7038" y="1712913"/>
            <a:ext cx="7051675" cy="2230437"/>
          </a:xfrm>
          <a:noFill/>
        </p:spPr>
      </p:pic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76375" y="4195763"/>
            <a:ext cx="7185025" cy="2401887"/>
          </a:xfrm>
        </p:spPr>
        <p:txBody>
          <a:bodyPr/>
          <a:lstStyle/>
          <a:p>
            <a:pPr marL="0" indent="0" algn="ctr" eaLnBrk="1" hangingPunct="1"/>
            <a:endParaRPr lang="en-US" sz="2000" dirty="0" smtClean="0"/>
          </a:p>
          <a:p>
            <a:pPr marL="0" indent="0" algn="ctr" eaLnBrk="1" hangingPunct="1"/>
            <a:r>
              <a:rPr lang="en-US" sz="2000" b="1" dirty="0" err="1" smtClean="0"/>
              <a:t>Memorie</a:t>
            </a:r>
            <a:r>
              <a:rPr lang="en-US" sz="2000" b="1" dirty="0" smtClean="0"/>
              <a:t> Class Latency 2.5, 512 MB, 3.33 </a:t>
            </a:r>
            <a:r>
              <a:rPr lang="en-US" sz="2000" b="1" dirty="0" err="1" smtClean="0"/>
              <a:t>Mhz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57200"/>
            <a:ext cx="7067550" cy="957263"/>
          </a:xfrm>
          <a:solidFill>
            <a:srgbClr val="EDC4B9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a. </a:t>
            </a:r>
            <a:r>
              <a:rPr lang="ro-RO" dirty="0" smtClean="0">
                <a:solidFill>
                  <a:schemeClr val="tx1"/>
                </a:solidFill>
                <a:latin typeface="Arial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      Ra</a:t>
            </a:r>
            <a:r>
              <a:rPr lang="ro-RO" dirty="0" err="1" smtClean="0">
                <a:solidFill>
                  <a:schemeClr val="tx1"/>
                </a:solidFill>
                <a:latin typeface="Arial" charset="0"/>
              </a:rPr>
              <a:t>ndom</a:t>
            </a:r>
            <a:r>
              <a:rPr lang="ro-RO" dirty="0" smtClean="0">
                <a:solidFill>
                  <a:schemeClr val="tx1"/>
                </a:solidFill>
                <a:latin typeface="Arial" charset="0"/>
              </a:rPr>
              <a:t>  Access </a:t>
            </a:r>
            <a:r>
              <a:rPr lang="ro-RO" dirty="0" err="1" smtClean="0">
                <a:solidFill>
                  <a:schemeClr val="tx1"/>
                </a:solidFill>
                <a:latin typeface="Arial" charset="0"/>
              </a:rPr>
              <a:t>Memory</a:t>
            </a:r>
            <a:endParaRPr lang="ro-RO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Tx/>
              <a:buBlip>
                <a:blip r:embed="rId3"/>
              </a:buBlip>
            </a:pPr>
            <a:r>
              <a:rPr lang="ro-RO" sz="2800" dirty="0" smtClean="0">
                <a:latin typeface="Arial Black" pitchFamily="34" charset="0"/>
              </a:rPr>
              <a:t>Volatilă</a:t>
            </a:r>
            <a:endParaRPr lang="en-US" sz="2800" dirty="0" smtClean="0">
              <a:latin typeface="Arial Black" pitchFamily="34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ro-RO" sz="2800" dirty="0" smtClean="0">
                <a:latin typeface="Arial Black" pitchFamily="34" charset="0"/>
              </a:rPr>
              <a:t>Memorie operativă de lucru</a:t>
            </a:r>
            <a:endParaRPr lang="en-US" sz="2800" dirty="0" smtClean="0">
              <a:latin typeface="Arial Black" pitchFamily="34" charset="0"/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ro-RO" sz="2800" dirty="0" smtClean="0">
                <a:latin typeface="Arial Black" pitchFamily="34" charset="0"/>
              </a:rPr>
              <a:t>După principiul de stocare:</a:t>
            </a:r>
          </a:p>
          <a:p>
            <a:pPr lvl="1">
              <a:buFontTx/>
              <a:buBlip>
                <a:blip r:embed="rId4"/>
              </a:buBlip>
            </a:pPr>
            <a:r>
              <a:rPr lang="ro-RO" sz="2400" dirty="0" smtClean="0">
                <a:latin typeface="Arial Black" pitchFamily="34" charset="0"/>
              </a:rPr>
              <a:t>DRAM – </a:t>
            </a:r>
            <a:r>
              <a:rPr lang="ro-RO" sz="2400" dirty="0" err="1" smtClean="0">
                <a:latin typeface="Arial Black" pitchFamily="34" charset="0"/>
              </a:rPr>
              <a:t>dynamic</a:t>
            </a:r>
            <a:r>
              <a:rPr lang="ro-RO" sz="2400" dirty="0" smtClean="0">
                <a:latin typeface="Arial Black" pitchFamily="34" charset="0"/>
              </a:rPr>
              <a:t> RAM</a:t>
            </a:r>
          </a:p>
          <a:p>
            <a:pPr lvl="1">
              <a:buFontTx/>
              <a:buBlip>
                <a:blip r:embed="rId4"/>
              </a:buBlip>
            </a:pPr>
            <a:r>
              <a:rPr lang="ro-RO" sz="2400" dirty="0" smtClean="0">
                <a:latin typeface="Arial Black" pitchFamily="34" charset="0"/>
              </a:rPr>
              <a:t>SRAM – static RAM</a:t>
            </a:r>
            <a:endParaRPr lang="en-US" sz="2400" dirty="0" smtClean="0">
              <a:latin typeface="Arial Black" pitchFamily="34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US" dirty="0" err="1" smtClean="0">
                <a:latin typeface="Arial Black" pitchFamily="34" charset="0"/>
              </a:rPr>
              <a:t>tehnologia</a:t>
            </a:r>
            <a:r>
              <a:rPr lang="en-US" dirty="0" smtClean="0">
                <a:latin typeface="Arial Black" pitchFamily="34" charset="0"/>
              </a:rPr>
              <a:t> de tip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SDRAM</a:t>
            </a:r>
            <a:r>
              <a:rPr lang="en-US" dirty="0" smtClean="0">
                <a:latin typeface="Arial Black" pitchFamily="34" charset="0"/>
              </a:rPr>
              <a:t> ( synchronous dynamic random access memory)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b="1" dirty="0" smtClean="0">
                <a:solidFill>
                  <a:srgbClr val="FF0000"/>
                </a:solidFill>
              </a:rPr>
              <a:t>SDR</a:t>
            </a:r>
            <a:r>
              <a:rPr lang="en-US" b="1" dirty="0" smtClean="0"/>
              <a:t> </a:t>
            </a:r>
            <a:r>
              <a:rPr lang="en-US" dirty="0" smtClean="0"/>
              <a:t>SDRAM – Single Data Rate SDRAM 1995-2002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b="1" dirty="0" smtClean="0">
                <a:solidFill>
                  <a:srgbClr val="FF0000"/>
                </a:solidFill>
              </a:rPr>
              <a:t>DDR</a:t>
            </a:r>
            <a:r>
              <a:rPr lang="en-US" b="1" dirty="0" smtClean="0"/>
              <a:t> </a:t>
            </a:r>
            <a:r>
              <a:rPr lang="en-US" dirty="0" smtClean="0"/>
              <a:t>SDRAM/ </a:t>
            </a:r>
            <a:r>
              <a:rPr lang="en-US" b="1" dirty="0" smtClean="0">
                <a:solidFill>
                  <a:srgbClr val="FF0000"/>
                </a:solidFill>
              </a:rPr>
              <a:t>DDR1</a:t>
            </a:r>
            <a:r>
              <a:rPr lang="en-US" dirty="0" smtClean="0"/>
              <a:t> – Double Data Rate SDRAM – din 1999, pt </a:t>
            </a:r>
            <a:r>
              <a:rPr lang="en-US" dirty="0" err="1" smtClean="0"/>
              <a:t>procesoare</a:t>
            </a:r>
            <a:r>
              <a:rPr lang="en-US" dirty="0" smtClean="0"/>
              <a:t> &gt; 1GHz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b="1" dirty="0" smtClean="0">
                <a:solidFill>
                  <a:srgbClr val="FF0000"/>
                </a:solidFill>
              </a:rPr>
              <a:t>DDR2</a:t>
            </a:r>
            <a:r>
              <a:rPr lang="en-US" b="1" dirty="0" smtClean="0"/>
              <a:t> </a:t>
            </a:r>
            <a:r>
              <a:rPr lang="en-US" dirty="0" smtClean="0"/>
              <a:t>SDRAM – din 2003</a:t>
            </a:r>
          </a:p>
          <a:p>
            <a:pPr lvl="1">
              <a:buFontTx/>
              <a:buBlip>
                <a:blip r:embed="rId4"/>
              </a:buBlip>
            </a:pPr>
            <a:r>
              <a:rPr lang="en-US" b="1" dirty="0" smtClean="0">
                <a:solidFill>
                  <a:srgbClr val="FF0000"/>
                </a:solidFill>
              </a:rPr>
              <a:t>DDR3</a:t>
            </a:r>
            <a:r>
              <a:rPr lang="en-US" dirty="0" smtClean="0"/>
              <a:t> SDRAM – din 2007</a:t>
            </a:r>
          </a:p>
          <a:p>
            <a:pPr>
              <a:buFontTx/>
              <a:buBlip>
                <a:blip r:embed="rId4"/>
              </a:buBlip>
            </a:pPr>
            <a:r>
              <a:rPr lang="en-US" dirty="0" smtClean="0"/>
              <a:t>format </a:t>
            </a:r>
            <a:r>
              <a:rPr lang="en-US" dirty="0" err="1" smtClean="0"/>
              <a:t>fizic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DIMM</a:t>
            </a:r>
            <a:r>
              <a:rPr lang="en-US" dirty="0" smtClean="0"/>
              <a:t> (dual in-line memory module) au 13.35cm, 168 </a:t>
            </a:r>
            <a:r>
              <a:rPr lang="en-US" dirty="0" err="1" smtClean="0"/>
              <a:t>pini</a:t>
            </a:r>
            <a:r>
              <a:rPr lang="en-US" dirty="0" smtClean="0"/>
              <a:t>, </a:t>
            </a:r>
            <a:r>
              <a:rPr lang="en-US" dirty="0" err="1" smtClean="0"/>
              <a:t>inlocuieste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SIMM</a:t>
            </a:r>
            <a:r>
              <a:rPr lang="en-US" b="1" dirty="0" smtClean="0"/>
              <a:t> </a:t>
            </a:r>
            <a:r>
              <a:rPr lang="en-US" dirty="0" smtClean="0"/>
              <a:t>(single in-line memory) cu 72 </a:t>
            </a:r>
            <a:r>
              <a:rPr lang="en-US" dirty="0" err="1" smtClean="0"/>
              <a:t>pini</a:t>
            </a:r>
            <a:endParaRPr lang="en-US" dirty="0" smtClean="0"/>
          </a:p>
          <a:p>
            <a:pPr lvl="1">
              <a:buFontTx/>
              <a:buBlip>
                <a:blip r:embed="rId4"/>
              </a:buBlip>
            </a:pPr>
            <a:endParaRPr lang="en-US" dirty="0" smtClean="0"/>
          </a:p>
          <a:p>
            <a:pPr lvl="1">
              <a:buFontTx/>
              <a:buBlip>
                <a:blip r:embed="rId4"/>
              </a:buBlip>
            </a:pPr>
            <a:endParaRPr lang="en-US" dirty="0" smtClean="0">
              <a:latin typeface="Arial Black" pitchFamily="34" charset="0"/>
            </a:endParaRPr>
          </a:p>
          <a:p>
            <a:pPr lvl="1">
              <a:buFontTx/>
              <a:buBlip>
                <a:blip r:embed="rId4"/>
              </a:buBlip>
            </a:pPr>
            <a:endParaRPr lang="ro-RO" sz="24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stiu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029200"/>
          </a:xfrm>
        </p:spPr>
        <p:txBody>
          <a:bodyPr>
            <a:normAutofit fontScale="32500" lnSpcReduction="20000"/>
          </a:bodyPr>
          <a:lstStyle/>
          <a:p>
            <a:endParaRPr lang="vi-VN" dirty="0" smtClean="0"/>
          </a:p>
          <a:p>
            <a:r>
              <a:rPr lang="vi-VN" sz="6800" dirty="0" smtClean="0"/>
              <a:t>RAM este locul în care ajung datele înainte de a fi prelucrate de microprocesor</a:t>
            </a:r>
            <a:r>
              <a:rPr lang="en-US" sz="6800" dirty="0" smtClean="0"/>
              <a:t>,</a:t>
            </a:r>
            <a:r>
              <a:rPr lang="vi-VN" sz="6800" dirty="0" smtClean="0"/>
              <a:t>este </a:t>
            </a:r>
            <a:r>
              <a:rPr lang="vi-VN" sz="6800" b="1" dirty="0" smtClean="0"/>
              <a:t>spaţiul de lucru </a:t>
            </a:r>
            <a:r>
              <a:rPr lang="vi-VN" sz="6800" dirty="0" smtClean="0"/>
              <a:t>al calculatorului.</a:t>
            </a:r>
            <a:endParaRPr lang="en-US" sz="6800" dirty="0" smtClean="0"/>
          </a:p>
          <a:p>
            <a:pPr>
              <a:buNone/>
            </a:pPr>
            <a:endParaRPr lang="vi-VN" sz="6800" dirty="0" smtClean="0"/>
          </a:p>
          <a:p>
            <a:r>
              <a:rPr lang="vi-VN" sz="6800" dirty="0" smtClean="0"/>
              <a:t>Pentru că totul trece prin memoria RAM, capacitatea de stocare a memoriei RAM şi rapiditatea acesteia influenţează în mod direct </a:t>
            </a:r>
            <a:r>
              <a:rPr lang="vi-VN" sz="6800" b="1" dirty="0" smtClean="0"/>
              <a:t>performanţele</a:t>
            </a:r>
            <a:r>
              <a:rPr lang="vi-VN" sz="6800" dirty="0" smtClean="0"/>
              <a:t> calculatorului.</a:t>
            </a:r>
            <a:endParaRPr lang="en-US" sz="6800" dirty="0" smtClean="0"/>
          </a:p>
          <a:p>
            <a:endParaRPr lang="vi-VN" sz="6800" dirty="0" smtClean="0"/>
          </a:p>
          <a:p>
            <a:r>
              <a:rPr lang="vi-VN" sz="6800" dirty="0" smtClean="0"/>
              <a:t> Orice software este conceput să funcţioneze în prezenţa unei anumite </a:t>
            </a:r>
            <a:r>
              <a:rPr lang="vi-VN" sz="6800" b="1" dirty="0" smtClean="0"/>
              <a:t>cantităţi minime </a:t>
            </a:r>
            <a:r>
              <a:rPr lang="vi-VN" sz="6800" dirty="0" smtClean="0"/>
              <a:t>de memorie RAM. </a:t>
            </a:r>
            <a:endParaRPr lang="en-US" sz="6800" dirty="0" smtClean="0"/>
          </a:p>
          <a:p>
            <a:endParaRPr lang="vi-VN" sz="6800" dirty="0" smtClean="0"/>
          </a:p>
          <a:p>
            <a:r>
              <a:rPr lang="vi-VN" sz="6800" dirty="0" smtClean="0"/>
              <a:t> O cantitate insuficientă de memorie RAM poate afecta serios performanţele calculatorului pe ansamblu.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2087563" cy="649288"/>
          </a:xfrm>
          <a:gradFill rotWithShape="1">
            <a:gsLst>
              <a:gs pos="0">
                <a:srgbClr val="FFCDF5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  <a:latin typeface="Arial" charset="0"/>
              </a:rPr>
              <a:t>ABACUL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675"/>
            <a:ext cx="3816350" cy="3168650"/>
          </a:xfrm>
        </p:spPr>
        <p:txBody>
          <a:bodyPr>
            <a:normAutofit fontScale="77500" lnSpcReduction="20000"/>
          </a:bodyPr>
          <a:lstStyle/>
          <a:p>
            <a:pPr marL="0" indent="0" algn="r" eaLnBrk="1" hangingPunct="1">
              <a:lnSpc>
                <a:spcPct val="90000"/>
              </a:lnSpc>
            </a:pPr>
            <a:r>
              <a:rPr lang="en-US" b="1" dirty="0" err="1" smtClean="0"/>
              <a:t>Primele</a:t>
            </a:r>
            <a:r>
              <a:rPr lang="en-US" b="1" dirty="0" smtClean="0"/>
              <a:t> </a:t>
            </a:r>
            <a:r>
              <a:rPr lang="en-US" b="1" dirty="0" err="1" smtClean="0"/>
              <a:t>abacuri</a:t>
            </a:r>
            <a:r>
              <a:rPr lang="en-US" b="1" dirty="0" smtClean="0"/>
              <a:t> au</a:t>
            </a:r>
            <a:r>
              <a:rPr lang="en-US" dirty="0" smtClean="0"/>
              <a:t> </a:t>
            </a:r>
            <a:endParaRPr lang="ro-RO" dirty="0" smtClean="0"/>
          </a:p>
          <a:p>
            <a:pPr marL="0" indent="0" algn="r" eaLnBrk="1" hangingPunct="1">
              <a:lnSpc>
                <a:spcPct val="90000"/>
              </a:lnSpc>
            </a:pPr>
            <a:r>
              <a:rPr lang="ro-RO" dirty="0" smtClean="0"/>
              <a:t>    </a:t>
            </a:r>
            <a:r>
              <a:rPr lang="ro-RO" b="1" dirty="0" smtClean="0">
                <a:solidFill>
                  <a:srgbClr val="FF0000"/>
                </a:solidFill>
              </a:rPr>
              <a:t>CHINA</a:t>
            </a:r>
          </a:p>
          <a:p>
            <a:pPr marL="0" indent="0" algn="r" eaLnBrk="1" hangingPunct="1">
              <a:lnSpc>
                <a:spcPct val="90000"/>
              </a:lnSpc>
            </a:pPr>
            <a:r>
              <a:rPr lang="ro-RO" dirty="0" smtClean="0"/>
              <a:t>  </a:t>
            </a:r>
            <a:r>
              <a:rPr lang="ro-RO" b="1" dirty="0" smtClean="0">
                <a:solidFill>
                  <a:srgbClr val="FF0000"/>
                </a:solidFill>
              </a:rPr>
              <a:t>2000 </a:t>
            </a:r>
            <a:r>
              <a:rPr lang="ro-RO" b="1" dirty="0" err="1" smtClean="0">
                <a:solidFill>
                  <a:srgbClr val="FF0000"/>
                </a:solidFill>
              </a:rPr>
              <a:t>î.e.n</a:t>
            </a:r>
            <a:r>
              <a:rPr lang="ro-RO" dirty="0" smtClean="0"/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ro-RO" dirty="0" smtClean="0"/>
          </a:p>
          <a:p>
            <a:pPr marL="0" indent="0" eaLnBrk="1" hangingPunct="1">
              <a:lnSpc>
                <a:spcPct val="90000"/>
              </a:lnSpc>
            </a:pPr>
            <a:endParaRPr lang="ro-RO" dirty="0" smtClean="0"/>
          </a:p>
          <a:p>
            <a:pPr marL="0" indent="0" eaLnBrk="1" hangingPunct="1">
              <a:lnSpc>
                <a:spcPct val="90000"/>
              </a:lnSpc>
            </a:pPr>
            <a:endParaRPr lang="ro-RO" b="1" dirty="0" smtClean="0"/>
          </a:p>
          <a:p>
            <a:pPr marL="0" indent="0" algn="r" eaLnBrk="1" hangingPunct="1">
              <a:lnSpc>
                <a:spcPct val="90000"/>
              </a:lnSpc>
            </a:pPr>
            <a:r>
              <a:rPr lang="ro-RO" b="1" dirty="0" smtClean="0"/>
              <a:t>În  </a:t>
            </a:r>
            <a:r>
              <a:rPr lang="en-US" b="1" dirty="0" smtClean="0"/>
              <a:t>E</a:t>
            </a:r>
            <a:r>
              <a:rPr lang="ro-RO" b="1" dirty="0" smtClean="0"/>
              <a:t>UROPA apar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o-RO" b="1" dirty="0" smtClean="0"/>
              <a:t>              în secolul XIII</a:t>
            </a:r>
            <a:endParaRPr lang="en-US" b="1" u="sng" dirty="0" smtClean="0"/>
          </a:p>
        </p:txBody>
      </p:sp>
      <p:pic>
        <p:nvPicPr>
          <p:cNvPr id="26628" name="Picture 5" descr="http://math4all.home.ro/aritmetica/images/abac_chinez.gi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844675"/>
            <a:ext cx="3962400" cy="2362200"/>
          </a:xfrm>
          <a:noFill/>
        </p:spPr>
      </p:pic>
      <p:pic>
        <p:nvPicPr>
          <p:cNvPr id="26629" name="Picture 6" descr="http://math4all.home.ro/aritmetica/images/abac_japonez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787900" y="4365625"/>
            <a:ext cx="4038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92150"/>
            <a:ext cx="6985000" cy="1136650"/>
          </a:xfrm>
          <a:solidFill>
            <a:srgbClr val="EDC4B9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RAM     Caracteristici tehnice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ro-RO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ro-RO" b="1" dirty="0" smtClean="0">
                <a:solidFill>
                  <a:schemeClr val="tx2"/>
                </a:solidFill>
              </a:rPr>
              <a:t>CAPACITATE   -  512 MB – </a:t>
            </a:r>
            <a:r>
              <a:rPr lang="en-US" b="1" dirty="0" smtClean="0">
                <a:solidFill>
                  <a:schemeClr val="tx2"/>
                </a:solidFill>
              </a:rPr>
              <a:t>16</a:t>
            </a:r>
            <a:r>
              <a:rPr lang="ro-RO" b="1" dirty="0" smtClean="0">
                <a:solidFill>
                  <a:schemeClr val="tx2"/>
                </a:solidFill>
              </a:rPr>
              <a:t> GB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</a:rPr>
              <a:t>VITEZA </a:t>
            </a:r>
            <a:r>
              <a:rPr lang="ro-RO" b="1" dirty="0" smtClean="0">
                <a:solidFill>
                  <a:schemeClr val="tx2"/>
                </a:solidFill>
              </a:rPr>
              <a:t>DE TRANSFER - </a:t>
            </a:r>
            <a:r>
              <a:rPr lang="vi-VN" b="1" dirty="0" smtClean="0">
                <a:solidFill>
                  <a:schemeClr val="tx2"/>
                </a:solidFill>
              </a:rPr>
              <a:t>direct proporţională cu cantitatea teoretică de date care poate fi transferată între microprocesor şi memorie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vi-VN" dirty="0" smtClean="0"/>
              <a:t>un modul PC2100 </a:t>
            </a:r>
            <a:r>
              <a:rPr lang="en-US" dirty="0" smtClean="0"/>
              <a:t>-</a:t>
            </a:r>
            <a:r>
              <a:rPr lang="vi-VN" dirty="0" smtClean="0"/>
              <a:t> 2100MB/s</a:t>
            </a:r>
            <a:r>
              <a:rPr lang="en-US" dirty="0" smtClean="0"/>
              <a:t>, </a:t>
            </a:r>
            <a:r>
              <a:rPr lang="vi-VN" dirty="0" smtClean="0"/>
              <a:t>un modul PC6400 </a:t>
            </a:r>
            <a:r>
              <a:rPr lang="en-US" dirty="0" smtClean="0"/>
              <a:t>-</a:t>
            </a:r>
            <a:r>
              <a:rPr lang="vi-VN" dirty="0" smtClean="0"/>
              <a:t> 6400MB/s</a:t>
            </a:r>
            <a:endParaRPr lang="en-US" b="1" dirty="0" smtClean="0">
              <a:solidFill>
                <a:schemeClr val="tx2"/>
              </a:solidFill>
            </a:endParaRPr>
          </a:p>
          <a:p>
            <a:pPr>
              <a:buBlip>
                <a:blip r:embed="rId3"/>
              </a:buBlip>
            </a:pPr>
            <a:r>
              <a:rPr lang="ro-RO" b="1" dirty="0" smtClean="0">
                <a:solidFill>
                  <a:schemeClr val="tx2"/>
                </a:solidFill>
              </a:rPr>
              <a:t>FRECVENŢA DE LUCRU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ro-RO" b="1" dirty="0" smtClean="0">
                <a:solidFill>
                  <a:schemeClr val="tx2"/>
                </a:solidFill>
              </a:rPr>
              <a:t> 800 MHz</a:t>
            </a:r>
            <a:r>
              <a:rPr lang="en-US" b="1" dirty="0" smtClean="0">
                <a:solidFill>
                  <a:schemeClr val="tx2"/>
                </a:solidFill>
              </a:rPr>
              <a:t>-</a:t>
            </a:r>
            <a:r>
              <a:rPr lang="ro-RO" b="1" dirty="0" smtClean="0">
                <a:solidFill>
                  <a:schemeClr val="tx2"/>
                </a:solidFill>
              </a:rPr>
              <a:t>1 </a:t>
            </a:r>
            <a:r>
              <a:rPr lang="ro-RO" b="1" dirty="0" err="1" smtClean="0">
                <a:solidFill>
                  <a:schemeClr val="tx2"/>
                </a:solidFill>
              </a:rPr>
              <a:t>GHz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ro-RO" b="1" dirty="0" smtClean="0">
                <a:solidFill>
                  <a:schemeClr val="tx2"/>
                </a:solidFill>
              </a:rPr>
              <a:t>la 800 MHz = 6</a:t>
            </a:r>
            <a:r>
              <a:rPr lang="en-US" b="1" dirty="0" smtClean="0">
                <a:solidFill>
                  <a:schemeClr val="tx2"/>
                </a:solidFill>
              </a:rPr>
              <a:t>400MB</a:t>
            </a:r>
            <a:r>
              <a:rPr lang="ro-RO" b="1" dirty="0" smtClean="0">
                <a:solidFill>
                  <a:schemeClr val="tx2"/>
                </a:solidFill>
              </a:rPr>
              <a:t> / sec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DDR1 SDRAM </a:t>
            </a:r>
          </a:p>
          <a:p>
            <a:pPr lvl="1"/>
            <a:r>
              <a:rPr lang="en-US" sz="1600" b="1" dirty="0" smtClean="0"/>
              <a:t>PC1600 = 200 MHz</a:t>
            </a:r>
          </a:p>
          <a:p>
            <a:pPr lvl="1"/>
            <a:r>
              <a:rPr lang="en-US" sz="1600" b="1" dirty="0" smtClean="0"/>
              <a:t>PC2100 = 266 MHz</a:t>
            </a:r>
          </a:p>
          <a:p>
            <a:pPr lvl="1"/>
            <a:r>
              <a:rPr lang="en-US" sz="1600" b="1" dirty="0" smtClean="0"/>
              <a:t>PC2700 = 333 MHz</a:t>
            </a:r>
          </a:p>
          <a:p>
            <a:pPr lvl="1"/>
            <a:r>
              <a:rPr lang="en-US" sz="1600" b="1" dirty="0" smtClean="0"/>
              <a:t>PC3200 = 400 MHz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DDR2</a:t>
            </a:r>
          </a:p>
          <a:p>
            <a:pPr lvl="1"/>
            <a:r>
              <a:rPr lang="en-US" sz="1600" b="1" dirty="0" smtClean="0"/>
              <a:t>PC2-3200 = 400 MHz</a:t>
            </a:r>
          </a:p>
          <a:p>
            <a:pPr lvl="1"/>
            <a:r>
              <a:rPr lang="en-US" sz="1600" b="1" dirty="0" smtClean="0"/>
              <a:t>PC2-4200 = 533 MHz</a:t>
            </a:r>
          </a:p>
          <a:p>
            <a:pPr lvl="1"/>
            <a:r>
              <a:rPr lang="en-US" sz="1600" b="1" dirty="0" smtClean="0"/>
              <a:t>PC2-5300 = 667 MHz</a:t>
            </a:r>
          </a:p>
          <a:p>
            <a:pPr lvl="1"/>
            <a:r>
              <a:rPr lang="en-US" sz="1600" b="1" dirty="0" smtClean="0"/>
              <a:t>PC2-6400 = 800 MHz</a:t>
            </a:r>
          </a:p>
          <a:p>
            <a:pPr lvl="1"/>
            <a:r>
              <a:rPr lang="en-US" sz="1600" b="1" dirty="0" smtClean="0"/>
              <a:t>PC2-8000 = 1000 MHz</a:t>
            </a:r>
          </a:p>
          <a:p>
            <a:pPr lvl="1"/>
            <a:r>
              <a:rPr lang="en-US" sz="1600" b="1" dirty="0" smtClean="0"/>
              <a:t> PC2-8500 = 1066 MHz</a:t>
            </a:r>
          </a:p>
          <a:p>
            <a:pPr lvl="1"/>
            <a:r>
              <a:rPr lang="en-US" sz="1600" b="1" dirty="0" smtClean="0"/>
              <a:t> PC2-9600 = 1200 MHz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DDR3</a:t>
            </a:r>
          </a:p>
          <a:p>
            <a:pPr lvl="1"/>
            <a:r>
              <a:rPr lang="da-DK" sz="1600" b="1" dirty="0" smtClean="0"/>
              <a:t>PC3-6400 = 800 </a:t>
            </a:r>
            <a:r>
              <a:rPr lang="en-US" sz="1600" b="1" dirty="0" smtClean="0"/>
              <a:t>MHz </a:t>
            </a:r>
            <a:endParaRPr lang="da-DK" sz="1600" b="1" dirty="0" smtClean="0"/>
          </a:p>
          <a:p>
            <a:pPr lvl="1"/>
            <a:r>
              <a:rPr lang="da-DK" sz="1600" b="1" dirty="0" smtClean="0"/>
              <a:t>PC3-8500 = 1066 </a:t>
            </a:r>
            <a:r>
              <a:rPr lang="en-US" sz="1600" b="1" dirty="0" smtClean="0"/>
              <a:t>MHz </a:t>
            </a:r>
            <a:endParaRPr lang="da-DK" sz="1600" b="1" dirty="0" smtClean="0"/>
          </a:p>
          <a:p>
            <a:pPr lvl="1"/>
            <a:r>
              <a:rPr lang="da-DK" sz="1600" b="1" dirty="0" smtClean="0"/>
              <a:t> PC3-10600 = 1333 </a:t>
            </a:r>
            <a:r>
              <a:rPr lang="en-US" sz="1600" b="1" dirty="0" smtClean="0"/>
              <a:t>MHz </a:t>
            </a:r>
            <a:endParaRPr lang="da-DK" sz="1600" b="1" dirty="0" smtClean="0"/>
          </a:p>
          <a:p>
            <a:pPr lvl="1"/>
            <a:r>
              <a:rPr lang="da-DK" sz="1600" b="1" dirty="0" smtClean="0"/>
              <a:t>PC3-12800 = 1600 </a:t>
            </a:r>
            <a:r>
              <a:rPr lang="en-US" sz="1600" b="1" dirty="0" smtClean="0"/>
              <a:t>MHz</a:t>
            </a:r>
            <a:endParaRPr lang="en-US" sz="16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1477962"/>
          </a:xfrm>
          <a:solidFill>
            <a:srgbClr val="EDC4B9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b. </a:t>
            </a:r>
            <a:r>
              <a:rPr lang="ro-RO" sz="3200" b="1" dirty="0" smtClean="0">
                <a:solidFill>
                  <a:schemeClr val="tx1"/>
                </a:solidFill>
                <a:latin typeface="Arial Black" pitchFamily="34" charset="0"/>
              </a:rPr>
              <a:t>ROM</a:t>
            </a:r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-BIOS</a:t>
            </a:r>
            <a:r>
              <a:rPr lang="ro-RO" sz="3200" dirty="0" smtClean="0">
                <a:solidFill>
                  <a:schemeClr val="tx1"/>
                </a:solidFill>
                <a:latin typeface="Arial Black" pitchFamily="34" charset="0"/>
              </a:rPr>
              <a:t>       </a:t>
            </a:r>
            <a:r>
              <a:rPr lang="ro-RO" sz="3200" dirty="0" err="1" smtClean="0">
                <a:solidFill>
                  <a:schemeClr val="tx1"/>
                </a:solidFill>
                <a:latin typeface="Arial Black" pitchFamily="34" charset="0"/>
              </a:rPr>
              <a:t>Read</a:t>
            </a:r>
            <a:r>
              <a:rPr lang="ro-RO" sz="32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o-RO" sz="3200" dirty="0" err="1" smtClean="0">
                <a:solidFill>
                  <a:schemeClr val="tx1"/>
                </a:solidFill>
                <a:latin typeface="Arial Black" pitchFamily="34" charset="0"/>
              </a:rPr>
              <a:t>Only</a:t>
            </a:r>
            <a:r>
              <a:rPr lang="ro-RO" sz="3200" dirty="0" smtClean="0">
                <a:solidFill>
                  <a:schemeClr val="tx1"/>
                </a:solidFill>
                <a:latin typeface="Arial Black" pitchFamily="34" charset="0"/>
              </a:rPr>
              <a:t>  </a:t>
            </a:r>
            <a:r>
              <a:rPr lang="ro-RO" sz="3200" dirty="0" err="1" smtClean="0">
                <a:solidFill>
                  <a:schemeClr val="tx1"/>
                </a:solidFill>
                <a:latin typeface="Arial Black" pitchFamily="34" charset="0"/>
              </a:rPr>
              <a:t>Memory</a:t>
            </a:r>
            <a:endParaRPr lang="ro-RO" sz="32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1828800"/>
            <a:ext cx="7498080" cy="4800600"/>
          </a:xfrm>
        </p:spPr>
        <p:txBody>
          <a:bodyPr>
            <a:noAutofit/>
          </a:bodyPr>
          <a:lstStyle/>
          <a:p>
            <a:pPr eaLnBrk="1" hangingPunct="1"/>
            <a:endParaRPr lang="ro-RO" sz="1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o-RO" sz="1800" b="1" dirty="0" smtClean="0"/>
              <a:t>Numai pentru citire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nevolatila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contine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programe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livrate</a:t>
            </a:r>
            <a:r>
              <a:rPr lang="en-US" sz="1800" b="1" dirty="0" smtClean="0"/>
              <a:t> o data cu </a:t>
            </a:r>
            <a:r>
              <a:rPr lang="en-US" sz="1800" b="1" dirty="0" err="1" smtClean="0"/>
              <a:t>calculatorul</a:t>
            </a:r>
            <a:r>
              <a:rPr lang="en-US" sz="1800" b="1" dirty="0" smtClean="0"/>
              <a:t> = </a:t>
            </a:r>
            <a:r>
              <a:rPr lang="en-US" sz="1800" b="1" dirty="0" smtClean="0">
                <a:solidFill>
                  <a:srgbClr val="FF0000"/>
                </a:solidFill>
              </a:rPr>
              <a:t>FIRMWARE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b="1" dirty="0" err="1" smtClean="0"/>
              <a:t>Programe</a:t>
            </a:r>
            <a:r>
              <a:rPr lang="en-US" sz="1800" b="1" dirty="0" smtClean="0"/>
              <a:t> care </a:t>
            </a:r>
            <a:r>
              <a:rPr lang="en-US" sz="1800" b="1" dirty="0" err="1" smtClean="0">
                <a:solidFill>
                  <a:srgbClr val="FF0000"/>
                </a:solidFill>
              </a:rPr>
              <a:t>asigura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comunicarea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intre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componentele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hardware </a:t>
            </a:r>
            <a:r>
              <a:rPr lang="en-US" sz="1800" b="1" dirty="0" err="1" smtClean="0"/>
              <a:t>existente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si</a:t>
            </a:r>
            <a:r>
              <a:rPr lang="en-US" sz="1800" b="1" dirty="0" smtClean="0"/>
              <a:t> care </a:t>
            </a:r>
            <a:r>
              <a:rPr lang="en-US" sz="1800" b="1" dirty="0" err="1" smtClean="0">
                <a:solidFill>
                  <a:srgbClr val="FF0000"/>
                </a:solidFill>
              </a:rPr>
              <a:t>incarca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sistemul</a:t>
            </a:r>
            <a:r>
              <a:rPr lang="en-US" sz="1800" b="1" dirty="0" smtClean="0">
                <a:solidFill>
                  <a:srgbClr val="FF0000"/>
                </a:solidFill>
              </a:rPr>
              <a:t> de </a:t>
            </a:r>
            <a:r>
              <a:rPr lang="en-US" sz="1800" b="1" dirty="0" err="1" smtClean="0">
                <a:solidFill>
                  <a:srgbClr val="FF0000"/>
                </a:solidFill>
              </a:rPr>
              <a:t>operare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de </a:t>
            </a:r>
            <a:r>
              <a:rPr lang="en-US" sz="1800" b="1" dirty="0" err="1" smtClean="0"/>
              <a:t>pe</a:t>
            </a:r>
            <a:r>
              <a:rPr lang="en-US" sz="1800" b="1" dirty="0" smtClean="0"/>
              <a:t> un </a:t>
            </a:r>
            <a:r>
              <a:rPr lang="en-US" sz="1800" b="1" dirty="0" err="1" smtClean="0"/>
              <a:t>dispozitiv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periferic</a:t>
            </a:r>
            <a:endParaRPr lang="ro-RO" sz="1800" b="1" dirty="0" smtClean="0"/>
          </a:p>
          <a:p>
            <a:pPr eaLnBrk="1" hangingPunct="1">
              <a:buNone/>
            </a:pPr>
            <a:r>
              <a:rPr lang="en-US" sz="1800" b="1" dirty="0" err="1" smtClean="0"/>
              <a:t>Tipuri</a:t>
            </a:r>
            <a:r>
              <a:rPr lang="en-US" sz="1800" b="1" dirty="0" smtClean="0"/>
              <a:t>:</a:t>
            </a:r>
            <a:endParaRPr lang="ro-RO" sz="18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o-RO" sz="1800" b="1" dirty="0" smtClean="0">
                <a:solidFill>
                  <a:srgbClr val="FF0000"/>
                </a:solidFill>
              </a:rPr>
              <a:t>PROM </a:t>
            </a:r>
            <a:r>
              <a:rPr lang="ro-RO" sz="1800" b="1" dirty="0" smtClean="0"/>
              <a:t>– </a:t>
            </a:r>
            <a:r>
              <a:rPr lang="ro-RO" sz="1800" b="1" dirty="0" err="1" smtClean="0"/>
              <a:t>programable</a:t>
            </a:r>
            <a:r>
              <a:rPr lang="ro-RO" sz="1800" b="1" dirty="0" smtClean="0"/>
              <a:t> ROM</a:t>
            </a:r>
            <a:r>
              <a:rPr lang="en-US" sz="1800" b="1" dirty="0" smtClean="0"/>
              <a:t> ( o </a:t>
            </a:r>
            <a:r>
              <a:rPr lang="en-US" sz="1800" b="1" dirty="0" err="1" smtClean="0"/>
              <a:t>singura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programare</a:t>
            </a:r>
            <a:r>
              <a:rPr lang="en-US" sz="1800" b="1" dirty="0" smtClean="0"/>
              <a:t>)</a:t>
            </a:r>
            <a:endParaRPr lang="ro-RO" sz="18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o-RO" sz="1800" b="1" dirty="0" smtClean="0">
                <a:solidFill>
                  <a:srgbClr val="FF0000"/>
                </a:solidFill>
              </a:rPr>
              <a:t>EPROM</a:t>
            </a:r>
            <a:r>
              <a:rPr lang="ro-RO" sz="1800" b="1" dirty="0" smtClean="0"/>
              <a:t> – </a:t>
            </a:r>
            <a:r>
              <a:rPr lang="en-US" sz="1800" b="1" dirty="0" smtClean="0"/>
              <a:t>erasable </a:t>
            </a:r>
            <a:r>
              <a:rPr lang="ro-RO" sz="1800" b="1" dirty="0" smtClean="0"/>
              <a:t>PROM</a:t>
            </a:r>
            <a:r>
              <a:rPr lang="en-US" sz="1800" b="1" dirty="0" smtClean="0"/>
              <a:t> (</a:t>
            </a:r>
            <a:r>
              <a:rPr lang="en-US" sz="1800" b="1" dirty="0" err="1" smtClean="0"/>
              <a:t>mai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multe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programari</a:t>
            </a:r>
            <a:r>
              <a:rPr lang="en-US" sz="1800" b="1" dirty="0" smtClean="0"/>
              <a:t>) – </a:t>
            </a:r>
            <a:r>
              <a:rPr lang="en-US" sz="1800" b="1" dirty="0" err="1" smtClean="0"/>
              <a:t>radiatii</a:t>
            </a:r>
            <a:r>
              <a:rPr lang="en-US" sz="1800" b="1" dirty="0" smtClean="0"/>
              <a:t> UV</a:t>
            </a:r>
            <a:endParaRPr lang="ro-RO" sz="18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o-RO" sz="1800" b="1" dirty="0" smtClean="0">
                <a:solidFill>
                  <a:srgbClr val="FF0000"/>
                </a:solidFill>
              </a:rPr>
              <a:t>EEPROM </a:t>
            </a:r>
            <a:r>
              <a:rPr lang="ro-RO" sz="1800" b="1" dirty="0" smtClean="0"/>
              <a:t>– </a:t>
            </a:r>
            <a:r>
              <a:rPr lang="en-US" sz="1800" b="1" dirty="0" err="1" smtClean="0"/>
              <a:t>ellectrical</a:t>
            </a:r>
            <a:r>
              <a:rPr lang="en-US" sz="1800" b="1" dirty="0" smtClean="0"/>
              <a:t> </a:t>
            </a:r>
            <a:r>
              <a:rPr lang="ro-RO" sz="1800" b="1" dirty="0" smtClean="0"/>
              <a:t>EPROM</a:t>
            </a:r>
            <a:r>
              <a:rPr lang="en-US" sz="1800" b="1" dirty="0" smtClean="0"/>
              <a:t>- </a:t>
            </a:r>
            <a:r>
              <a:rPr lang="en-US" sz="1800" b="1" dirty="0" err="1" smtClean="0"/>
              <a:t>curent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voltaj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inalt</a:t>
            </a:r>
            <a:r>
              <a:rPr lang="en-US" sz="1800" b="1" dirty="0" smtClean="0"/>
              <a:t> pt </a:t>
            </a:r>
            <a:r>
              <a:rPr lang="en-US" sz="1800" b="1" dirty="0" err="1" smtClean="0"/>
              <a:t>stergere</a:t>
            </a:r>
            <a:endParaRPr lang="ro-RO" sz="18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o-RO" sz="1800" b="1" dirty="0" err="1" smtClean="0">
                <a:solidFill>
                  <a:srgbClr val="FF0000"/>
                </a:solidFill>
              </a:rPr>
              <a:t>Fl</a:t>
            </a:r>
            <a:r>
              <a:rPr lang="en-US" sz="1800" b="1" dirty="0" smtClean="0">
                <a:solidFill>
                  <a:srgbClr val="FF0000"/>
                </a:solidFill>
              </a:rPr>
              <a:t>a</a:t>
            </a:r>
            <a:r>
              <a:rPr lang="ro-RO" sz="1800" b="1" dirty="0" smtClean="0">
                <a:solidFill>
                  <a:srgbClr val="FF0000"/>
                </a:solidFill>
              </a:rPr>
              <a:t>shROM </a:t>
            </a:r>
            <a:r>
              <a:rPr lang="ro-RO" sz="1800" b="1" dirty="0" smtClean="0"/>
              <a:t>–</a:t>
            </a:r>
            <a:r>
              <a:rPr lang="en-US" sz="1800" b="1" dirty="0" err="1" smtClean="0"/>
              <a:t>curent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voltaj</a:t>
            </a:r>
            <a:r>
              <a:rPr lang="en-US" sz="1800" b="1" dirty="0" smtClean="0"/>
              <a:t> normal </a:t>
            </a:r>
            <a:r>
              <a:rPr lang="en-US" sz="1800" b="1" dirty="0" err="1" smtClean="0"/>
              <a:t>pentru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stergere</a:t>
            </a:r>
            <a:endParaRPr lang="en-US" sz="1800" b="1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ro-RO" sz="1800" b="1" dirty="0" smtClean="0"/>
              <a:t> </a:t>
            </a:r>
            <a:r>
              <a:rPr lang="en-US" sz="1800" b="1" dirty="0" err="1" smtClean="0"/>
              <a:t>facilitati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inscriptionare</a:t>
            </a:r>
            <a:r>
              <a:rPr lang="en-US" sz="1800" b="1" dirty="0" smtClean="0"/>
              <a:t> in </a:t>
            </a:r>
            <a:r>
              <a:rPr lang="en-US" sz="1800" b="1" dirty="0" err="1" smtClean="0"/>
              <a:t>functie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configuratia</a:t>
            </a:r>
            <a:r>
              <a:rPr lang="en-US" sz="1800" b="1" dirty="0" smtClean="0"/>
              <a:t> PC, </a:t>
            </a:r>
            <a:r>
              <a:rPr lang="en-US" sz="1800" b="1" dirty="0" err="1" smtClean="0"/>
              <a:t>pentru</a:t>
            </a:r>
            <a:r>
              <a:rPr lang="en-US" sz="1800" b="1" dirty="0" smtClean="0"/>
              <a:t> a </a:t>
            </a:r>
            <a:r>
              <a:rPr lang="en-US" sz="1800" b="1" dirty="0" err="1" smtClean="0"/>
              <a:t>conecta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deconecta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componente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utilizand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standardul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Plug and Play</a:t>
            </a:r>
            <a:endParaRPr lang="ro-RO" sz="1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o-RO" sz="1400" b="1" dirty="0" smtClean="0">
                <a:solidFill>
                  <a:srgbClr val="F10D1D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DC4B9"/>
          </a:solidFill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R O M B I O S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Arial Black" pitchFamily="34" charset="0"/>
              </a:rPr>
              <a:t>– Basic Input Output System</a:t>
            </a:r>
            <a:endParaRPr lang="ro-RO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o-RO" b="1" dirty="0" smtClean="0"/>
          </a:p>
          <a:p>
            <a:pPr eaLnBrk="1" hangingPunct="1"/>
            <a:r>
              <a:rPr lang="ro-RO" sz="2800" b="1" dirty="0" smtClean="0"/>
              <a:t>Conţine informaţii indispensabile</a:t>
            </a:r>
          </a:p>
          <a:p>
            <a:pPr eaLnBrk="1" hangingPunct="1"/>
            <a:r>
              <a:rPr lang="ro-RO" sz="2800" b="1" dirty="0" smtClean="0"/>
              <a:t>               sistemului de operare</a:t>
            </a:r>
          </a:p>
          <a:p>
            <a:pPr eaLnBrk="1" hangingPunct="1"/>
            <a:endParaRPr lang="ro-RO" sz="2800" b="1" dirty="0" smtClean="0"/>
          </a:p>
          <a:p>
            <a:pPr eaLnBrk="1" hangingPunct="1"/>
            <a:r>
              <a:rPr lang="ro-RO" sz="2800" b="1" dirty="0" smtClean="0">
                <a:solidFill>
                  <a:srgbClr val="F10D1D"/>
                </a:solidFill>
              </a:rPr>
              <a:t> </a:t>
            </a:r>
          </a:p>
          <a:p>
            <a:pPr eaLnBrk="1" hangingPunct="1"/>
            <a:r>
              <a:rPr lang="ro-RO" sz="2800" b="1" dirty="0" smtClean="0">
                <a:solidFill>
                  <a:srgbClr val="F10D1D"/>
                </a:solidFill>
              </a:rPr>
              <a:t>rutina POST : </a:t>
            </a:r>
            <a:r>
              <a:rPr lang="ro-RO" sz="2800" b="1" dirty="0" smtClean="0">
                <a:solidFill>
                  <a:schemeClr val="tx1"/>
                </a:solidFill>
              </a:rPr>
              <a:t> </a:t>
            </a:r>
            <a:r>
              <a:rPr lang="ro-RO" sz="2800" b="1" dirty="0" err="1" smtClean="0">
                <a:solidFill>
                  <a:schemeClr val="tx1"/>
                </a:solidFill>
              </a:rPr>
              <a:t>Power</a:t>
            </a:r>
            <a:r>
              <a:rPr lang="ro-RO" sz="2800" b="1" dirty="0" smtClean="0">
                <a:solidFill>
                  <a:schemeClr val="tx1"/>
                </a:solidFill>
              </a:rPr>
              <a:t> </a:t>
            </a:r>
            <a:r>
              <a:rPr lang="ro-RO" sz="2800" b="1" dirty="0" err="1" smtClean="0">
                <a:solidFill>
                  <a:schemeClr val="tx1"/>
                </a:solidFill>
              </a:rPr>
              <a:t>On</a:t>
            </a:r>
            <a:r>
              <a:rPr lang="ro-RO" sz="2800" b="1" dirty="0" smtClean="0">
                <a:solidFill>
                  <a:schemeClr val="tx1"/>
                </a:solidFill>
              </a:rPr>
              <a:t> </a:t>
            </a:r>
            <a:r>
              <a:rPr lang="ro-RO" sz="2800" b="1" dirty="0" err="1" smtClean="0">
                <a:solidFill>
                  <a:schemeClr val="tx1"/>
                </a:solidFill>
              </a:rPr>
              <a:t>Self</a:t>
            </a:r>
            <a:r>
              <a:rPr lang="ro-RO" sz="2800" b="1" dirty="0" smtClean="0">
                <a:solidFill>
                  <a:schemeClr val="tx1"/>
                </a:solidFill>
              </a:rPr>
              <a:t> Test</a:t>
            </a:r>
            <a:r>
              <a:rPr lang="en-US" sz="2800" b="1" dirty="0" smtClean="0">
                <a:solidFill>
                  <a:schemeClr val="tx1"/>
                </a:solidFill>
              </a:rPr>
              <a:t> – </a:t>
            </a:r>
            <a:r>
              <a:rPr lang="en-US" sz="2800" b="1" dirty="0" err="1" smtClean="0">
                <a:solidFill>
                  <a:schemeClr val="tx1"/>
                </a:solidFill>
              </a:rPr>
              <a:t>pentru</a:t>
            </a:r>
            <a:r>
              <a:rPr lang="en-US" sz="2800" b="1" dirty="0" smtClean="0">
                <a:solidFill>
                  <a:schemeClr val="tx1"/>
                </a:solidFill>
              </a:rPr>
              <a:t> a </a:t>
            </a:r>
            <a:r>
              <a:rPr lang="en-US" sz="2800" b="1" dirty="0" err="1" smtClean="0">
                <a:solidFill>
                  <a:schemeClr val="tx1"/>
                </a:solidFill>
              </a:rPr>
              <a:t>identifica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verifica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initializa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componentele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calculatorului</a:t>
            </a:r>
            <a:endParaRPr lang="ro-RO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DC4B9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o-RO" dirty="0" smtClean="0">
                <a:solidFill>
                  <a:srgbClr val="993300"/>
                </a:solidFill>
              </a:rPr>
              <a:t> </a:t>
            </a:r>
            <a:r>
              <a:rPr lang="en-US" dirty="0" smtClean="0">
                <a:solidFill>
                  <a:srgbClr val="993300"/>
                </a:solidFill>
              </a:rPr>
              <a:t>c.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Memoria       CACHE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endParaRPr lang="ro-RO" b="1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o-RO" sz="2800" b="1" dirty="0" smtClean="0"/>
              <a:t>Memorie intermediară între RAM şi CPU</a:t>
            </a:r>
          </a:p>
          <a:p>
            <a:pPr eaLnBrk="1" hangingPunct="1">
              <a:lnSpc>
                <a:spcPct val="80000"/>
              </a:lnSpc>
            </a:pPr>
            <a:endParaRPr lang="ro-RO" sz="2800" b="1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o-RO" sz="2800" b="1" dirty="0" smtClean="0"/>
              <a:t>Este de tip </a:t>
            </a:r>
            <a:r>
              <a:rPr lang="ro-RO" sz="2800" b="1" dirty="0" smtClean="0">
                <a:solidFill>
                  <a:srgbClr val="FF0000"/>
                </a:solidFill>
              </a:rPr>
              <a:t>SRAM</a:t>
            </a:r>
          </a:p>
          <a:p>
            <a:pPr eaLnBrk="1" hangingPunct="1">
              <a:lnSpc>
                <a:spcPct val="80000"/>
              </a:lnSpc>
            </a:pPr>
            <a:r>
              <a:rPr lang="ro-RO" sz="2800" b="1" dirty="0" smtClean="0"/>
              <a:t>	- </a:t>
            </a:r>
            <a:r>
              <a:rPr lang="ro-RO" sz="2800" b="1" dirty="0" err="1" smtClean="0"/>
              <a:t>Level</a:t>
            </a:r>
            <a:r>
              <a:rPr lang="ro-RO" sz="2800" b="1" dirty="0" smtClean="0"/>
              <a:t> 1  - in procesor:  128 KB</a:t>
            </a:r>
          </a:p>
          <a:p>
            <a:pPr eaLnBrk="1" hangingPunct="1">
              <a:lnSpc>
                <a:spcPct val="80000"/>
              </a:lnSpc>
            </a:pPr>
            <a:r>
              <a:rPr lang="ro-RO" sz="2800" b="1" dirty="0" smtClean="0"/>
              <a:t>	- </a:t>
            </a:r>
            <a:r>
              <a:rPr lang="ro-RO" sz="2800" b="1" dirty="0" err="1" smtClean="0"/>
              <a:t>Level</a:t>
            </a:r>
            <a:r>
              <a:rPr lang="ro-RO" sz="2800" b="1" dirty="0" smtClean="0"/>
              <a:t> 2  - </a:t>
            </a:r>
            <a:r>
              <a:rPr lang="en-US" sz="2800" b="1" dirty="0" err="1" smtClean="0"/>
              <a:t>pe</a:t>
            </a:r>
            <a:r>
              <a:rPr lang="ro-RO" sz="2800" b="1" dirty="0" smtClean="0"/>
              <a:t> </a:t>
            </a:r>
            <a:r>
              <a:rPr lang="ro-RO" sz="2800" b="1" dirty="0" err="1" smtClean="0"/>
              <a:t>mainboard</a:t>
            </a:r>
            <a:r>
              <a:rPr lang="ro-RO" sz="2800" b="1" dirty="0" smtClean="0"/>
              <a:t> :     1 MB</a:t>
            </a:r>
          </a:p>
          <a:p>
            <a:pPr eaLnBrk="1" hangingPunct="1">
              <a:lnSpc>
                <a:spcPct val="80000"/>
              </a:lnSpc>
            </a:pPr>
            <a:endParaRPr lang="ro-RO" sz="2800" b="1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o-RO" sz="2800" b="1" dirty="0" smtClean="0"/>
              <a:t>algoritm statistic de anticipare a datelor </a:t>
            </a:r>
          </a:p>
          <a:p>
            <a:pPr eaLnBrk="1" hangingPunct="1">
              <a:lnSpc>
                <a:spcPct val="80000"/>
              </a:lnSpc>
            </a:pPr>
            <a:endParaRPr lang="ro-RO" sz="2800" b="1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o-RO" sz="2800" b="1" dirty="0" smtClean="0"/>
              <a:t>Nu poate fi </a:t>
            </a:r>
            <a:r>
              <a:rPr lang="ro-RO" sz="2800" b="1" dirty="0" err="1" smtClean="0"/>
              <a:t>upgradată</a:t>
            </a:r>
            <a:endParaRPr lang="ro-RO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DC4B9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d.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M e m o r i a       C M O 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eaLnBrk="1" hangingPunct="1">
              <a:buFontTx/>
              <a:buAutoNum type="arabicPeriod"/>
            </a:pPr>
            <a:endParaRPr lang="ro-RO" sz="2800" dirty="0" smtClean="0">
              <a:latin typeface="Arial Black" pitchFamily="34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ro-RO" sz="2800" dirty="0" smtClean="0">
                <a:latin typeface="Arial Black" pitchFamily="34" charset="0"/>
              </a:rPr>
              <a:t>Este de tip RAM</a:t>
            </a:r>
          </a:p>
          <a:p>
            <a:pPr marL="457200" indent="-457200" eaLnBrk="1" hangingPunct="1">
              <a:buFontTx/>
              <a:buAutoNum type="arabicPeriod"/>
            </a:pPr>
            <a:endParaRPr lang="ro-RO" sz="2800" dirty="0" smtClean="0">
              <a:latin typeface="Arial Black" pitchFamily="34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ro-RO" sz="2800" dirty="0" smtClean="0">
                <a:latin typeface="Arial Black" pitchFamily="34" charset="0"/>
              </a:rPr>
              <a:t>Alimentată </a:t>
            </a:r>
            <a:r>
              <a:rPr lang="en-US" sz="2800" dirty="0" smtClean="0">
                <a:latin typeface="Arial Black" pitchFamily="34" charset="0"/>
              </a:rPr>
              <a:t>permanent </a:t>
            </a:r>
            <a:r>
              <a:rPr lang="ro-RO" sz="2800" dirty="0" smtClean="0">
                <a:latin typeface="Arial Black" pitchFamily="34" charset="0"/>
              </a:rPr>
              <a:t>de la o baterie</a:t>
            </a:r>
            <a:endParaRPr lang="en-US" sz="2800" dirty="0" smtClean="0">
              <a:latin typeface="Arial Black" pitchFamily="34" charset="0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z="2800" dirty="0" smtClean="0">
              <a:latin typeface="Arial Black" pitchFamily="34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 sz="2800" dirty="0" err="1" smtClean="0">
                <a:latin typeface="Arial Black" pitchFamily="34" charset="0"/>
              </a:rPr>
              <a:t>Contine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informatii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referitoare</a:t>
            </a:r>
            <a:r>
              <a:rPr lang="en-US" sz="2800" dirty="0" smtClean="0">
                <a:latin typeface="Arial Black" pitchFamily="34" charset="0"/>
              </a:rPr>
              <a:t> la </a:t>
            </a:r>
            <a:r>
              <a:rPr lang="en-US" sz="2800" dirty="0" err="1" smtClean="0">
                <a:latin typeface="Arial Black" pitchFamily="34" charset="0"/>
              </a:rPr>
              <a:t>la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err="1" smtClean="0">
                <a:latin typeface="Arial Black" pitchFamily="34" charset="0"/>
              </a:rPr>
              <a:t>configuratia</a:t>
            </a:r>
            <a:r>
              <a:rPr lang="en-US" sz="2800" dirty="0" smtClean="0">
                <a:latin typeface="Arial Black" pitchFamily="34" charset="0"/>
              </a:rPr>
              <a:t> hardware a </a:t>
            </a:r>
            <a:r>
              <a:rPr lang="en-US" sz="2800" dirty="0" err="1" smtClean="0">
                <a:latin typeface="Arial Black" pitchFamily="34" charset="0"/>
              </a:rPr>
              <a:t>calculatorului</a:t>
            </a:r>
            <a:endParaRPr lang="ro-RO" sz="2800" dirty="0" smtClean="0">
              <a:latin typeface="Arial Black" pitchFamily="34" charset="0"/>
            </a:endParaRPr>
          </a:p>
          <a:p>
            <a:pPr marL="457200" indent="-457200" eaLnBrk="1" hangingPunct="1">
              <a:buFontTx/>
              <a:buAutoNum type="arabicPeriod"/>
            </a:pPr>
            <a:endParaRPr lang="ro-RO" sz="2800" dirty="0" smtClean="0">
              <a:latin typeface="Arial Black" pitchFamily="34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ro-RO" sz="2800" dirty="0" smtClean="0">
                <a:latin typeface="Arial Black" pitchFamily="34" charset="0"/>
              </a:rPr>
              <a:t>  Se actualizează prin SETUP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DC4B9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e.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</a:rPr>
              <a:t>Memoria     GRAM</a:t>
            </a:r>
            <a:r>
              <a:rPr lang="ro-RO" dirty="0" smtClean="0">
                <a:solidFill>
                  <a:srgbClr val="993300"/>
                </a:solidFill>
              </a:rPr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o-RO" dirty="0" smtClean="0"/>
          </a:p>
          <a:p>
            <a:pPr eaLnBrk="1" hangingPunct="1"/>
            <a:endParaRPr lang="ro-RO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o-RO" sz="2800" b="1" dirty="0" smtClean="0"/>
              <a:t>  Este memoria RAM de pe placă</a:t>
            </a:r>
          </a:p>
          <a:p>
            <a:pPr eaLnBrk="1" hangingPunct="1">
              <a:buFont typeface="Wingdings" pitchFamily="2" charset="2"/>
              <a:buNone/>
            </a:pPr>
            <a:r>
              <a:rPr lang="ro-RO" sz="2800" b="1" dirty="0" smtClean="0"/>
              <a:t>     grafică</a:t>
            </a:r>
          </a:p>
          <a:p>
            <a:pPr eaLnBrk="1" hangingPunct="1">
              <a:buFont typeface="Wingdings" pitchFamily="2" charset="2"/>
              <a:buNone/>
            </a:pPr>
            <a:endParaRPr lang="ro-RO" sz="2800" b="1" dirty="0" smtClean="0"/>
          </a:p>
          <a:p>
            <a:pPr eaLnBrk="1" hangingPunct="1">
              <a:buFont typeface="Wingdings" pitchFamily="2" charset="2"/>
              <a:buChar char="v"/>
            </a:pPr>
            <a:r>
              <a:rPr lang="ro-RO" sz="2800" b="1" dirty="0" smtClean="0"/>
              <a:t>  Capacitatea a evoluat  de la  128 KB  la </a:t>
            </a:r>
            <a:r>
              <a:rPr lang="en-US" sz="2800" b="1" dirty="0" smtClean="0"/>
              <a:t>4</a:t>
            </a:r>
            <a:r>
              <a:rPr lang="ro-RO" sz="2800" b="1" dirty="0" smtClean="0"/>
              <a:t> GB </a:t>
            </a:r>
            <a:r>
              <a:rPr lang="en-US" sz="2800" b="1" dirty="0" smtClean="0"/>
              <a:t>la PC-le </a:t>
            </a:r>
            <a:r>
              <a:rPr lang="en-US" sz="2800" b="1" dirty="0" err="1" smtClean="0"/>
              <a:t>comerciale</a:t>
            </a:r>
            <a:endParaRPr lang="ro-RO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o-RO" smtClean="0">
                <a:solidFill>
                  <a:srgbClr val="FF1F07"/>
                </a:solidFill>
              </a:rPr>
              <a:t>Precursori ai maşinilor de calculat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endParaRPr lang="ro-RO" dirty="0" smtClean="0">
              <a:solidFill>
                <a:schemeClr val="tx1"/>
              </a:solidFill>
              <a:cs typeface="Arial" charset="0"/>
            </a:endParaRPr>
          </a:p>
          <a:p>
            <a:r>
              <a:rPr lang="ro-RO" dirty="0" smtClean="0">
                <a:solidFill>
                  <a:schemeClr val="tx1"/>
                </a:solidFill>
                <a:cs typeface="Arial" charset="0"/>
              </a:rPr>
              <a:t>►  </a:t>
            </a:r>
            <a:r>
              <a:rPr lang="ro-RO" dirty="0" err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Jonh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o-RO" dirty="0" err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Napier</a:t>
            </a:r>
            <a:r>
              <a:rPr lang="ro-RO" dirty="0" smtClean="0">
                <a:solidFill>
                  <a:schemeClr val="tx1"/>
                </a:solidFill>
                <a:cs typeface="Arial" charset="0"/>
              </a:rPr>
              <a:t>     dispozitiv de calcul </a:t>
            </a:r>
            <a:r>
              <a:rPr lang="ro-RO" dirty="0" smtClean="0">
                <a:cs typeface="Arial" charset="0"/>
              </a:rPr>
              <a:t>cu</a:t>
            </a:r>
            <a:r>
              <a:rPr lang="en-US" dirty="0" smtClean="0">
                <a:cs typeface="Arial" charset="0"/>
              </a:rPr>
              <a:t> </a:t>
            </a:r>
            <a:r>
              <a:rPr lang="ro-RO" dirty="0" smtClean="0">
                <a:cs typeface="Arial" charset="0"/>
              </a:rPr>
              <a:t>beţişoare prismatice</a:t>
            </a:r>
            <a:endParaRPr lang="ro-RO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/>
            <a:r>
              <a:rPr lang="ro-RO" dirty="0" smtClean="0">
                <a:solidFill>
                  <a:schemeClr val="tx1"/>
                </a:solidFill>
                <a:cs typeface="Arial" charset="0"/>
              </a:rPr>
              <a:t>      1550 – 1617</a:t>
            </a:r>
          </a:p>
          <a:p>
            <a:pPr eaLnBrk="1" hangingPunct="1"/>
            <a:endParaRPr lang="ro-RO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/>
            <a:r>
              <a:rPr lang="ro-RO" dirty="0" smtClean="0">
                <a:solidFill>
                  <a:schemeClr val="tx1"/>
                </a:solidFill>
                <a:cs typeface="Arial" charset="0"/>
              </a:rPr>
              <a:t>► 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Ed</a:t>
            </a:r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mund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ro-RO" dirty="0" err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Gunter</a:t>
            </a:r>
            <a:r>
              <a:rPr lang="ro-RO" dirty="0" smtClean="0">
                <a:solidFill>
                  <a:schemeClr val="tx1"/>
                </a:solidFill>
                <a:cs typeface="Arial" charset="0"/>
              </a:rPr>
              <a:t>       scara logaritmică</a:t>
            </a:r>
          </a:p>
          <a:p>
            <a:pPr eaLnBrk="1" hangingPunct="1"/>
            <a:r>
              <a:rPr lang="ro-RO" dirty="0" smtClean="0">
                <a:solidFill>
                  <a:schemeClr val="tx1"/>
                </a:solidFill>
                <a:cs typeface="Arial" charset="0"/>
              </a:rPr>
              <a:t>      1581 – 1626       </a:t>
            </a:r>
          </a:p>
          <a:p>
            <a:pPr eaLnBrk="1" hangingPunct="1"/>
            <a:endParaRPr lang="ro-RO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/>
            <a:r>
              <a:rPr lang="ro-RO" dirty="0" smtClean="0">
                <a:solidFill>
                  <a:schemeClr val="tx1"/>
                </a:solidFill>
                <a:cs typeface="Arial" charset="0"/>
              </a:rPr>
              <a:t>►  </a:t>
            </a:r>
            <a:r>
              <a:rPr lang="ro-RO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E. </a:t>
            </a:r>
            <a:r>
              <a:rPr lang="ro-RO" dirty="0" err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Wingart</a:t>
            </a:r>
            <a:r>
              <a:rPr lang="ro-RO" dirty="0" smtClean="0">
                <a:solidFill>
                  <a:schemeClr val="tx1"/>
                </a:solidFill>
                <a:cs typeface="Arial" charset="0"/>
              </a:rPr>
              <a:t>       rigla de calcul</a:t>
            </a:r>
          </a:p>
          <a:p>
            <a:pPr eaLnBrk="1" hangingPunct="1"/>
            <a:endParaRPr lang="ro-RO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5472113" cy="649288"/>
          </a:xfrm>
          <a:gradFill rotWithShape="1">
            <a:gsLst>
              <a:gs pos="0">
                <a:srgbClr val="FFCDF5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FF0000"/>
                </a:solidFill>
              </a:rPr>
              <a:t>ZARURILE LUI JOHN NAPIER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21338" y="1628775"/>
            <a:ext cx="3522662" cy="4968875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ro-RO" sz="1800" dirty="0" smtClean="0"/>
          </a:p>
          <a:p>
            <a:pPr lvl="1" eaLnBrk="1" hangingPunct="1">
              <a:buFontTx/>
              <a:buNone/>
            </a:pPr>
            <a:r>
              <a:rPr lang="en-US" b="1" dirty="0" smtClean="0">
                <a:latin typeface="Arial" charset="0"/>
              </a:rPr>
              <a:t>J. Napier (1550-1617)</a:t>
            </a:r>
            <a:r>
              <a:rPr lang="en-US" sz="1800" dirty="0" smtClean="0"/>
              <a:t> </a:t>
            </a:r>
            <a:endParaRPr lang="ro-RO" sz="1800" dirty="0" smtClean="0"/>
          </a:p>
          <a:p>
            <a:pPr lvl="1" eaLnBrk="1" hangingPunct="1">
              <a:buFontTx/>
              <a:buNone/>
            </a:pPr>
            <a:endParaRPr lang="ro-RO" sz="1800" dirty="0" smtClean="0"/>
          </a:p>
          <a:p>
            <a:pPr lvl="1" eaLnBrk="1" hangingPunct="1">
              <a:buFontTx/>
              <a:buNone/>
            </a:pPr>
            <a:r>
              <a:rPr lang="ro-RO" sz="1800" b="1" dirty="0" smtClean="0"/>
              <a:t>S</a:t>
            </a:r>
            <a:r>
              <a:rPr lang="en-US" sz="1800" b="1" dirty="0" smtClean="0"/>
              <a:t>e </a:t>
            </a:r>
            <a:r>
              <a:rPr lang="en-US" sz="1800" b="1" dirty="0" err="1" smtClean="0"/>
              <a:t>puteau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efectua</a:t>
            </a:r>
            <a:r>
              <a:rPr lang="en-US" sz="1800" b="1" dirty="0" smtClean="0"/>
              <a:t> </a:t>
            </a:r>
            <a:endParaRPr lang="ro-RO" sz="1800" b="1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ro-RO" sz="1800" b="1" dirty="0" smtClean="0"/>
              <a:t>     </a:t>
            </a:r>
            <a:r>
              <a:rPr lang="en-US" sz="1800" b="1" dirty="0" err="1" smtClean="0"/>
              <a:t>adun</a:t>
            </a:r>
            <a:r>
              <a:rPr lang="en-US" sz="1800" b="1" dirty="0" err="1" smtClean="0">
                <a:cs typeface="Times New Roman" pitchFamily="18" charset="0"/>
              </a:rPr>
              <a:t>ă</a:t>
            </a:r>
            <a:r>
              <a:rPr lang="en-US" sz="1800" b="1" dirty="0" err="1" smtClean="0"/>
              <a:t>ri</a:t>
            </a:r>
            <a:r>
              <a:rPr lang="en-US" sz="1800" b="1" dirty="0" smtClean="0"/>
              <a:t> </a:t>
            </a:r>
            <a:endParaRPr lang="ro-RO" sz="1800" b="1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ro-RO" sz="1800" b="1" dirty="0" smtClean="0"/>
              <a:t>     s</a:t>
            </a:r>
            <a:r>
              <a:rPr lang="en-US" sz="1800" b="1" dirty="0" err="1" smtClean="0"/>
              <a:t>c</a:t>
            </a:r>
            <a:r>
              <a:rPr lang="en-US" sz="1800" b="1" dirty="0" err="1" smtClean="0">
                <a:cs typeface="Times New Roman" pitchFamily="18" charset="0"/>
              </a:rPr>
              <a:t>ă</a:t>
            </a:r>
            <a:r>
              <a:rPr lang="en-US" sz="1800" b="1" dirty="0" err="1" smtClean="0"/>
              <a:t>deri</a:t>
            </a:r>
            <a:endParaRPr lang="ro-RO" sz="1800" b="1" dirty="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ro-RO" sz="1800" b="1" dirty="0" smtClean="0"/>
              <a:t>     înmulţiri </a:t>
            </a:r>
          </a:p>
          <a:p>
            <a:pPr lvl="1" eaLnBrk="1" hangingPunct="1">
              <a:buFontTx/>
              <a:buNone/>
            </a:pPr>
            <a:r>
              <a:rPr lang="ro-RO" sz="1800" b="1" dirty="0" smtClean="0"/>
              <a:t>S</a:t>
            </a:r>
            <a:r>
              <a:rPr lang="en-US" sz="1800" b="1" dirty="0" smtClean="0"/>
              <a:t>e </a:t>
            </a:r>
            <a:r>
              <a:rPr lang="en-US" sz="1800" b="1" dirty="0" err="1" smtClean="0"/>
              <a:t>putea</a:t>
            </a:r>
            <a:r>
              <a:rPr lang="en-US" sz="1800" b="1" dirty="0" smtClean="0"/>
              <a:t> </a:t>
            </a:r>
            <a:r>
              <a:rPr lang="ro-RO" sz="1800" b="1" dirty="0" smtClean="0"/>
              <a:t>lucra cu </a:t>
            </a:r>
          </a:p>
          <a:p>
            <a:pPr lvl="1" eaLnBrk="1" hangingPunct="1">
              <a:buFontTx/>
              <a:buNone/>
            </a:pPr>
            <a:r>
              <a:rPr lang="en-US" sz="1800" b="1" dirty="0" err="1" smtClean="0"/>
              <a:t>numere</a:t>
            </a:r>
            <a:r>
              <a:rPr lang="en-US" sz="1800" b="1" dirty="0" smtClean="0"/>
              <a:t> de la 1 la 15 </a:t>
            </a:r>
            <a:endParaRPr lang="ro-RO" sz="1800" b="1" dirty="0" smtClean="0"/>
          </a:p>
          <a:p>
            <a:pPr lvl="1" eaLnBrk="1" hangingPunct="1">
              <a:buFontTx/>
              <a:buNone/>
            </a:pPr>
            <a:endParaRPr lang="ro-RO" sz="1800" b="1" dirty="0" smtClean="0"/>
          </a:p>
          <a:p>
            <a:pPr lvl="1" eaLnBrk="1" hangingPunct="1">
              <a:buFontTx/>
              <a:buNone/>
            </a:pPr>
            <a:r>
              <a:rPr lang="ro-RO" sz="1800" b="1" dirty="0" smtClean="0">
                <a:solidFill>
                  <a:srgbClr val="FF0000"/>
                </a:solidFill>
              </a:rPr>
              <a:t>BEŢIŞOARE  PRISMATICE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pic>
        <p:nvPicPr>
          <p:cNvPr id="29700" name="Picture 5" descr="John Napier, detail of an oil painting, 1616; in&#10;                the collection of the University of Edinburgh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89138"/>
            <a:ext cx="2209800" cy="3352800"/>
          </a:xfrm>
          <a:noFill/>
        </p:spPr>
      </p:pic>
      <p:pic>
        <p:nvPicPr>
          <p:cNvPr id="29701" name="Picture 6" descr="D:\9\a\napi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676400"/>
            <a:ext cx="24463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692150"/>
            <a:ext cx="6264275" cy="649288"/>
          </a:xfrm>
          <a:gradFill rotWithShape="1">
            <a:gsLst>
              <a:gs pos="0">
                <a:srgbClr val="FFCDF5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</p:spPr>
        <p:txBody>
          <a:bodyPr/>
          <a:lstStyle/>
          <a:p>
            <a:pPr eaLnBrk="1" hangingPunct="1"/>
            <a:r>
              <a:rPr lang="ro-RO" sz="3200" smtClean="0">
                <a:latin typeface="Arial" charset="0"/>
              </a:rPr>
              <a:t>PRIMELE MAŞINI DE CALCUL</a:t>
            </a:r>
            <a:r>
              <a:rPr lang="ro-RO" sz="2400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2060575"/>
            <a:ext cx="7369175" cy="3959225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/>
            <a:r>
              <a:rPr lang="ro-RO" b="1" dirty="0" smtClean="0"/>
              <a:t>1623</a:t>
            </a:r>
            <a:r>
              <a:rPr lang="ro-RO" dirty="0" smtClean="0"/>
              <a:t>    </a:t>
            </a:r>
            <a:r>
              <a:rPr lang="ro-RO" b="1" dirty="0" err="1" smtClean="0"/>
              <a:t>William</a:t>
            </a:r>
            <a:r>
              <a:rPr lang="ro-RO" b="1" dirty="0" smtClean="0"/>
              <a:t> </a:t>
            </a:r>
            <a:r>
              <a:rPr lang="ro-RO" b="1" dirty="0" err="1" smtClean="0"/>
              <a:t>Schickard</a:t>
            </a:r>
            <a:r>
              <a:rPr lang="ro-RO" dirty="0" smtClean="0"/>
              <a:t>  din T</a:t>
            </a:r>
            <a:r>
              <a:rPr lang="en-US" dirty="0" smtClean="0">
                <a:cs typeface="Arial" charset="0"/>
              </a:rPr>
              <a:t>ü</a:t>
            </a:r>
            <a:r>
              <a:rPr lang="ro-RO" dirty="0" err="1" smtClean="0">
                <a:cs typeface="Arial" charset="0"/>
              </a:rPr>
              <a:t>bingen</a:t>
            </a:r>
            <a:r>
              <a:rPr lang="en-US" dirty="0" smtClean="0">
                <a:cs typeface="Arial" charset="0"/>
              </a:rPr>
              <a:t> –</a:t>
            </a:r>
            <a:r>
              <a:rPr lang="en-US" dirty="0" err="1" smtClean="0">
                <a:cs typeface="Arial" charset="0"/>
              </a:rPr>
              <a:t>primul</a:t>
            </a:r>
            <a:r>
              <a:rPr lang="en-US" dirty="0" smtClean="0">
                <a:cs typeface="Arial" charset="0"/>
              </a:rPr>
              <a:t> calc. </a:t>
            </a:r>
            <a:r>
              <a:rPr lang="en-US" dirty="0" err="1" smtClean="0">
                <a:cs typeface="Arial" charset="0"/>
              </a:rPr>
              <a:t>mecanic</a:t>
            </a:r>
            <a:r>
              <a:rPr lang="en-US" dirty="0" smtClean="0">
                <a:cs typeface="Arial" charset="0"/>
              </a:rPr>
              <a:t> cu 4 </a:t>
            </a:r>
            <a:r>
              <a:rPr lang="en-US" dirty="0" err="1" smtClean="0">
                <a:cs typeface="Arial" charset="0"/>
              </a:rPr>
              <a:t>functii</a:t>
            </a:r>
            <a:endParaRPr lang="ro-RO" dirty="0" smtClean="0">
              <a:cs typeface="Arial" charset="0"/>
            </a:endParaRPr>
          </a:p>
          <a:p>
            <a:pPr marL="457200" indent="-457200" eaLnBrk="1" hangingPunct="1"/>
            <a:r>
              <a:rPr lang="ro-RO" b="1" dirty="0" smtClean="0">
                <a:cs typeface="Arial" charset="0"/>
              </a:rPr>
              <a:t>1642</a:t>
            </a:r>
            <a:r>
              <a:rPr lang="ro-RO" dirty="0" smtClean="0">
                <a:cs typeface="Arial" charset="0"/>
              </a:rPr>
              <a:t>    </a:t>
            </a:r>
            <a:r>
              <a:rPr lang="ro-RO" b="1" dirty="0" err="1" smtClean="0">
                <a:cs typeface="Arial" charset="0"/>
              </a:rPr>
              <a:t>Blaise</a:t>
            </a:r>
            <a:r>
              <a:rPr lang="ro-RO" b="1" dirty="0" smtClean="0">
                <a:cs typeface="Arial" charset="0"/>
              </a:rPr>
              <a:t> Pascal</a:t>
            </a:r>
            <a:r>
              <a:rPr lang="ro-RO" dirty="0" smtClean="0">
                <a:cs typeface="Arial" charset="0"/>
              </a:rPr>
              <a:t>, maşină de calcul şi conversie monetară </a:t>
            </a:r>
          </a:p>
          <a:p>
            <a:pPr marL="457200" indent="-457200" eaLnBrk="1" hangingPunct="1"/>
            <a:r>
              <a:rPr lang="ro-RO" b="1" dirty="0" smtClean="0">
                <a:cs typeface="Arial" charset="0"/>
              </a:rPr>
              <a:t>1694</a:t>
            </a:r>
            <a:r>
              <a:rPr lang="ro-RO" dirty="0" smtClean="0">
                <a:cs typeface="Arial" charset="0"/>
              </a:rPr>
              <a:t>   </a:t>
            </a:r>
            <a:r>
              <a:rPr lang="ro-RO" b="1" dirty="0" err="1" smtClean="0">
                <a:cs typeface="Arial" charset="0"/>
              </a:rPr>
              <a:t>Gotfried</a:t>
            </a:r>
            <a:r>
              <a:rPr lang="ro-RO" b="1" dirty="0" smtClean="0">
                <a:cs typeface="Arial" charset="0"/>
              </a:rPr>
              <a:t> </a:t>
            </a:r>
            <a:r>
              <a:rPr lang="ro-RO" b="1" dirty="0" err="1" smtClean="0">
                <a:cs typeface="Arial" charset="0"/>
              </a:rPr>
              <a:t>Wilhelm</a:t>
            </a:r>
            <a:r>
              <a:rPr lang="ro-RO" b="1" dirty="0" smtClean="0">
                <a:cs typeface="Arial" charset="0"/>
              </a:rPr>
              <a:t> </a:t>
            </a:r>
            <a:r>
              <a:rPr lang="ro-RO" b="1" dirty="0" err="1" smtClean="0">
                <a:cs typeface="Arial" charset="0"/>
              </a:rPr>
              <a:t>von</a:t>
            </a:r>
            <a:r>
              <a:rPr lang="ro-RO" b="1" dirty="0" smtClean="0">
                <a:cs typeface="Arial" charset="0"/>
              </a:rPr>
              <a:t> Leibnitz</a:t>
            </a:r>
            <a:endParaRPr lang="en-US" b="1" dirty="0" smtClean="0">
              <a:cs typeface="Arial" charset="0"/>
            </a:endParaRPr>
          </a:p>
          <a:p>
            <a:pPr marL="457200" indent="-457200" eaLnBrk="1" hangingPunct="1"/>
            <a:r>
              <a:rPr lang="en-US" b="1" dirty="0" smtClean="0">
                <a:cs typeface="Arial" charset="0"/>
              </a:rPr>
              <a:t>1820</a:t>
            </a:r>
            <a:r>
              <a:rPr lang="ro-RO" b="1" dirty="0" smtClean="0">
                <a:cs typeface="Arial" charset="0"/>
              </a:rPr>
              <a:t>   </a:t>
            </a:r>
            <a:r>
              <a:rPr lang="ro-RO" b="1" dirty="0" err="1" smtClean="0">
                <a:cs typeface="Arial" charset="0"/>
              </a:rPr>
              <a:t>Thomas</a:t>
            </a:r>
            <a:r>
              <a:rPr lang="ro-RO" b="1" dirty="0" smtClean="0">
                <a:cs typeface="Arial" charset="0"/>
              </a:rPr>
              <a:t> de </a:t>
            </a:r>
            <a:r>
              <a:rPr lang="ro-RO" b="1" dirty="0" err="1" smtClean="0">
                <a:cs typeface="Arial" charset="0"/>
              </a:rPr>
              <a:t>Colmar</a:t>
            </a:r>
            <a:r>
              <a:rPr lang="ro-RO" b="1" dirty="0" smtClean="0">
                <a:cs typeface="Arial" charset="0"/>
              </a:rPr>
              <a:t> , </a:t>
            </a:r>
            <a:r>
              <a:rPr lang="ro-RO" dirty="0" smtClean="0">
                <a:cs typeface="Arial" charset="0"/>
              </a:rPr>
              <a:t>prima maşină de calcul      pentru  domeniul economic .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2519363" cy="649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0" smtClean="0"/>
              <a:t> </a:t>
            </a:r>
            <a:r>
              <a:rPr lang="en-US" sz="3200" smtClean="0"/>
              <a:t>PASCALINA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4572000" cy="37528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o-RO" sz="2000" dirty="0" smtClean="0"/>
              <a:t> </a:t>
            </a:r>
            <a:r>
              <a:rPr lang="en-US" sz="2000" dirty="0" err="1" smtClean="0"/>
              <a:t>Blaise</a:t>
            </a:r>
            <a:r>
              <a:rPr lang="en-US" sz="2000" dirty="0" smtClean="0"/>
              <a:t> Pascal (1623-</a:t>
            </a:r>
            <a:r>
              <a:rPr lang="ro-RO" sz="2000" dirty="0" smtClean="0"/>
              <a:t>1</a:t>
            </a:r>
            <a:r>
              <a:rPr lang="en-US" sz="2000" dirty="0" smtClean="0"/>
              <a:t>662) a </a:t>
            </a:r>
            <a:r>
              <a:rPr lang="en-US" sz="2000" dirty="0" err="1" smtClean="0"/>
              <a:t>realizat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2000" dirty="0" smtClean="0"/>
              <a:t>   </a:t>
            </a:r>
            <a:r>
              <a:rPr lang="en-US" sz="2000" dirty="0" smtClean="0"/>
              <a:t> cu </a:t>
            </a:r>
            <a:r>
              <a:rPr lang="en-US" sz="2000" dirty="0" err="1" smtClean="0"/>
              <a:t>două</a:t>
            </a:r>
            <a:r>
              <a:rPr lang="en-US" sz="2000" dirty="0" smtClean="0"/>
              <a:t> </a:t>
            </a:r>
            <a:r>
              <a:rPr lang="en-US" sz="2000" dirty="0" err="1" smtClean="0"/>
              <a:t>decenii</a:t>
            </a:r>
            <a:r>
              <a:rPr lang="en-US" sz="2000" dirty="0" smtClean="0"/>
              <a:t> </a:t>
            </a:r>
            <a:r>
              <a:rPr lang="en-US" sz="2000" dirty="0" err="1" smtClean="0"/>
              <a:t>înainte</a:t>
            </a:r>
            <a:r>
              <a:rPr lang="en-US" sz="2000" dirty="0" smtClean="0"/>
              <a:t> de </a:t>
            </a:r>
            <a:r>
              <a:rPr lang="en-US" sz="2000" dirty="0" err="1" smtClean="0"/>
              <a:t>moarte</a:t>
            </a:r>
            <a:r>
              <a:rPr lang="en-US" sz="2000" dirty="0" smtClean="0"/>
              <a:t> o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2000" dirty="0" smtClean="0"/>
              <a:t>   </a:t>
            </a:r>
            <a:r>
              <a:rPr lang="en-US" sz="2000" dirty="0" smtClean="0"/>
              <a:t> cutie cu </a:t>
            </a:r>
            <a:r>
              <a:rPr lang="en-US" sz="2000" dirty="0" err="1" smtClean="0"/>
              <a:t>clape</a:t>
            </a:r>
            <a:r>
              <a:rPr lang="en-US" sz="2000" dirty="0" smtClean="0"/>
              <a:t> </a:t>
            </a:r>
            <a:r>
              <a:rPr lang="en-US" sz="2000" dirty="0" err="1" smtClean="0"/>
              <a:t>şi</a:t>
            </a:r>
            <a:r>
              <a:rPr lang="en-US" sz="2000" dirty="0" smtClean="0"/>
              <a:t> </a:t>
            </a:r>
            <a:r>
              <a:rPr lang="en-US" sz="2000" dirty="0" err="1" smtClean="0"/>
              <a:t>ferestre</a:t>
            </a:r>
            <a:r>
              <a:rPr lang="en-US" sz="2000" dirty="0" smtClean="0"/>
              <a:t>; 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o-RO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</a:t>
            </a:r>
            <a:r>
              <a:rPr lang="en-US" sz="2000" dirty="0" err="1" smtClean="0"/>
              <a:t>clape</a:t>
            </a:r>
            <a:r>
              <a:rPr lang="en-US" sz="2000" dirty="0" smtClean="0"/>
              <a:t> </a:t>
            </a:r>
            <a:r>
              <a:rPr lang="en-US" sz="2000" dirty="0" err="1" smtClean="0"/>
              <a:t>erau</a:t>
            </a:r>
            <a:r>
              <a:rPr lang="en-US" sz="2000" dirty="0" smtClean="0"/>
              <a:t> </a:t>
            </a:r>
            <a:r>
              <a:rPr lang="ro-RO" sz="2000" dirty="0" smtClean="0"/>
              <a:t>cifre</a:t>
            </a:r>
            <a:r>
              <a:rPr lang="en-US" sz="2000" dirty="0" smtClean="0"/>
              <a:t>, </a:t>
            </a:r>
            <a:r>
              <a:rPr lang="ro-RO" sz="2000" dirty="0" smtClean="0"/>
              <a:t>pentru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2000" dirty="0" smtClean="0"/>
              <a:t>   </a:t>
            </a:r>
            <a:r>
              <a:rPr lang="en-US" sz="2000" dirty="0" smtClean="0"/>
              <a:t> </a:t>
            </a:r>
            <a:r>
              <a:rPr lang="en-US" sz="2000" dirty="0" err="1" smtClean="0"/>
              <a:t>introducerea</a:t>
            </a:r>
            <a:r>
              <a:rPr lang="en-US" sz="2000" dirty="0" smtClean="0"/>
              <a:t>  </a:t>
            </a:r>
            <a:r>
              <a:rPr lang="ro-RO" sz="2000" dirty="0" smtClean="0"/>
              <a:t>datelor </a:t>
            </a:r>
            <a:r>
              <a:rPr lang="en-US" sz="2000" dirty="0" smtClean="0"/>
              <a:t> 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o-RO" sz="2000" dirty="0" smtClean="0"/>
              <a:t> </a:t>
            </a:r>
            <a:r>
              <a:rPr lang="en-US" sz="2000" dirty="0" err="1" smtClean="0"/>
              <a:t>Pascalina</a:t>
            </a:r>
            <a:r>
              <a:rPr lang="en-US" sz="2000" dirty="0" smtClean="0"/>
              <a:t> </a:t>
            </a:r>
            <a:r>
              <a:rPr lang="en-US" sz="2000" dirty="0" err="1" smtClean="0"/>
              <a:t>func</a:t>
            </a:r>
            <a:r>
              <a:rPr lang="en-US" sz="2000" dirty="0" err="1" smtClean="0">
                <a:cs typeface="Times New Roman" pitchFamily="18" charset="0"/>
              </a:rPr>
              <a:t>ţ</a:t>
            </a:r>
            <a:r>
              <a:rPr lang="en-US" sz="2000" dirty="0" err="1" smtClean="0"/>
              <a:t>iona</a:t>
            </a:r>
            <a:r>
              <a:rPr lang="en-US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</a:t>
            </a:r>
            <a:r>
              <a:rPr lang="en-US" sz="2000" dirty="0" err="1" smtClean="0"/>
              <a:t>baza</a:t>
            </a:r>
            <a:r>
              <a:rPr lang="en-US" sz="2000" dirty="0" smtClean="0"/>
              <a:t> </a:t>
            </a:r>
            <a:r>
              <a:rPr lang="en-US" sz="2000" dirty="0" err="1" smtClean="0"/>
              <a:t>unor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sz="2000" dirty="0" smtClean="0"/>
              <a:t>   </a:t>
            </a:r>
            <a:r>
              <a:rPr lang="en-US" sz="2000" dirty="0" smtClean="0"/>
              <a:t> </a:t>
            </a:r>
            <a:r>
              <a:rPr lang="en-US" sz="2000" dirty="0" err="1" smtClean="0"/>
              <a:t>roti</a:t>
            </a:r>
            <a:r>
              <a:rPr lang="en-US" sz="2000" dirty="0" err="1" smtClean="0">
                <a:cs typeface="Times New Roman" pitchFamily="18" charset="0"/>
              </a:rPr>
              <a:t>ţ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din</a:t>
            </a:r>
            <a:r>
              <a:rPr lang="en-US" sz="2000" dirty="0" err="1" smtClean="0">
                <a:cs typeface="Times New Roman" pitchFamily="18" charset="0"/>
              </a:rPr>
              <a:t>ţ</a:t>
            </a:r>
            <a:r>
              <a:rPr lang="en-US" sz="2000" dirty="0" err="1" smtClean="0"/>
              <a:t>ate</a:t>
            </a:r>
            <a:r>
              <a:rPr lang="en-US" sz="2000" dirty="0" smtClean="0"/>
              <a:t>,</a:t>
            </a: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</a:pPr>
            <a:endParaRPr lang="ro-RO" sz="20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o-RO" sz="2000" dirty="0" smtClean="0"/>
              <a:t> se</a:t>
            </a:r>
            <a:r>
              <a:rPr lang="en-US" sz="2000" dirty="0" smtClean="0"/>
              <a:t> </a:t>
            </a:r>
            <a:r>
              <a:rPr lang="ro-RO" sz="2000" dirty="0" smtClean="0"/>
              <a:t>efectuau doar</a:t>
            </a:r>
            <a:r>
              <a:rPr lang="ro-RO" sz="2000" b="1" dirty="0" smtClean="0"/>
              <a:t> </a:t>
            </a:r>
            <a:r>
              <a:rPr lang="en-US" sz="2000" b="1" dirty="0" err="1" smtClean="0"/>
              <a:t>adun</a:t>
            </a:r>
            <a:r>
              <a:rPr lang="ro-RO" sz="2000" b="1" dirty="0" smtClean="0"/>
              <a:t>ări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şi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</a:t>
            </a:r>
            <a:r>
              <a:rPr lang="en-US" sz="2000" b="1" dirty="0" err="1" smtClean="0">
                <a:cs typeface="Times New Roman" pitchFamily="18" charset="0"/>
              </a:rPr>
              <a:t>ăde</a:t>
            </a:r>
            <a:r>
              <a:rPr lang="ro-RO" sz="2000" b="1" dirty="0" smtClean="0">
                <a:cs typeface="Times New Roman" pitchFamily="18" charset="0"/>
              </a:rPr>
              <a:t>ri</a:t>
            </a:r>
            <a:r>
              <a:rPr lang="en-US" sz="2000" b="1" dirty="0" smtClean="0"/>
              <a:t>. </a:t>
            </a:r>
          </a:p>
        </p:txBody>
      </p:sp>
      <p:pic>
        <p:nvPicPr>
          <p:cNvPr id="8197" name="Picture 5" descr="http://www.irrsae.veneto.it/museo/origini/benedetti/pascalina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5334000" y="2057400"/>
            <a:ext cx="3810000" cy="3810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4392613" cy="649288"/>
          </a:xfrm>
          <a:gradFill rotWithShape="1">
            <a:gsLst>
              <a:gs pos="0">
                <a:srgbClr val="EAFB93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en-US" b="0" smtClean="0"/>
              <a:t> </a:t>
            </a:r>
            <a:r>
              <a:rPr lang="en-US" sz="3200" smtClean="0">
                <a:latin typeface="Arial" charset="0"/>
              </a:rPr>
              <a:t>MAŞINA LUI LEIBNIZ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99063" y="1628775"/>
            <a:ext cx="3944937" cy="4968875"/>
          </a:xfrm>
        </p:spPr>
        <p:txBody>
          <a:bodyPr/>
          <a:lstStyle/>
          <a:p>
            <a:pPr marL="0" indent="0" eaLnBrk="1" hangingPunct="1"/>
            <a:endParaRPr lang="ro-RO" sz="2000" b="1" dirty="0" smtClean="0"/>
          </a:p>
          <a:p>
            <a:pPr marL="0" indent="0" eaLnBrk="1" hangingPunct="1"/>
            <a:endParaRPr lang="ro-RO" sz="2000" b="1" dirty="0" smtClean="0"/>
          </a:p>
          <a:p>
            <a:pPr marL="0" indent="0" eaLnBrk="1" hangingPunct="1"/>
            <a:r>
              <a:rPr lang="en-US" sz="2000" b="1" dirty="0" smtClean="0"/>
              <a:t>Gottfried Wilhelm von Leibniz</a:t>
            </a:r>
            <a:r>
              <a:rPr lang="en-US" sz="2000" dirty="0" smtClean="0"/>
              <a:t> (1646-1716)</a:t>
            </a:r>
            <a:endParaRPr lang="ro-RO" sz="2000" dirty="0" smtClean="0"/>
          </a:p>
          <a:p>
            <a:pPr marL="0" indent="0" eaLnBrk="1" hangingPunct="1"/>
            <a:endParaRPr lang="ro-RO" sz="2000" dirty="0" smtClean="0"/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o-RO" sz="2000" dirty="0" smtClean="0"/>
              <a:t> maşina realiza </a:t>
            </a:r>
            <a:r>
              <a:rPr lang="ro-RO" sz="2000" b="1" dirty="0" smtClean="0"/>
              <a:t>şi </a:t>
            </a:r>
            <a:r>
              <a:rPr lang="en-US" sz="2000" b="1" dirty="0" err="1" smtClean="0"/>
              <a:t>înmul</a:t>
            </a:r>
            <a:r>
              <a:rPr lang="en-US" sz="2000" b="1" dirty="0" err="1" smtClean="0">
                <a:cs typeface="Times New Roman" pitchFamily="18" charset="0"/>
              </a:rPr>
              <a:t>ţ</a:t>
            </a:r>
            <a:r>
              <a:rPr lang="ro-RO" sz="2000" b="1" dirty="0" smtClean="0">
                <a:cs typeface="Times New Roman" pitchFamily="18" charset="0"/>
              </a:rPr>
              <a:t>iri</a:t>
            </a:r>
            <a:r>
              <a:rPr lang="en-US" sz="2000" b="1" dirty="0" smtClean="0"/>
              <a:t> </a:t>
            </a:r>
            <a:endParaRPr lang="ro-RO" sz="2000" b="1" dirty="0" smtClean="0"/>
          </a:p>
          <a:p>
            <a:pPr marL="0" indent="0" eaLnBrk="1" hangingPunct="1"/>
            <a:r>
              <a:rPr lang="ro-RO" sz="2000" dirty="0" smtClean="0"/>
              <a:t>    </a:t>
            </a:r>
            <a:r>
              <a:rPr lang="en-US" sz="2000" dirty="0" smtClean="0"/>
              <a:t>(</a:t>
            </a:r>
            <a:r>
              <a:rPr lang="en-US" sz="2000" dirty="0" err="1" smtClean="0"/>
              <a:t>prin</a:t>
            </a:r>
            <a:r>
              <a:rPr lang="en-US" sz="2000" dirty="0" smtClean="0"/>
              <a:t> </a:t>
            </a:r>
            <a:r>
              <a:rPr lang="en-US" sz="2000" dirty="0" err="1" smtClean="0"/>
              <a:t>adun</a:t>
            </a:r>
            <a:r>
              <a:rPr lang="en-US" sz="2000" dirty="0" err="1" smtClean="0">
                <a:cs typeface="Times New Roman" pitchFamily="18" charset="0"/>
              </a:rPr>
              <a:t>ă</a:t>
            </a:r>
            <a:r>
              <a:rPr lang="en-US" sz="2000" dirty="0" err="1" smtClean="0"/>
              <a:t>ri</a:t>
            </a:r>
            <a:r>
              <a:rPr lang="en-US" sz="2000" dirty="0" smtClean="0"/>
              <a:t> </a:t>
            </a:r>
            <a:r>
              <a:rPr lang="en-US" sz="2000" dirty="0" err="1" smtClean="0"/>
              <a:t>repetate</a:t>
            </a:r>
            <a:r>
              <a:rPr lang="en-US" sz="2000" dirty="0" smtClean="0"/>
              <a:t>), </a:t>
            </a:r>
            <a:endParaRPr lang="ro-RO" sz="2000" dirty="0" smtClean="0"/>
          </a:p>
          <a:p>
            <a:pPr marL="0" indent="0" eaLnBrk="1" hangingPunct="1"/>
            <a:endParaRPr lang="ro-RO" sz="2000" dirty="0" smtClean="0"/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ro-RO" sz="2000" dirty="0" smtClean="0"/>
              <a:t> </a:t>
            </a:r>
            <a:r>
              <a:rPr lang="en-US" sz="2000" dirty="0" err="1" smtClean="0"/>
              <a:t>avea</a:t>
            </a:r>
            <a:r>
              <a:rPr lang="en-US" sz="2000" dirty="0" smtClean="0"/>
              <a:t> la </a:t>
            </a:r>
            <a:r>
              <a:rPr lang="en-US" sz="2000" dirty="0" err="1" smtClean="0"/>
              <a:t>baza</a:t>
            </a:r>
            <a:r>
              <a:rPr lang="en-US" sz="2000" dirty="0" smtClean="0"/>
              <a:t> </a:t>
            </a:r>
            <a:r>
              <a:rPr lang="en-US" sz="2000" dirty="0" err="1" smtClean="0"/>
              <a:t>func</a:t>
            </a:r>
            <a:r>
              <a:rPr lang="en-US" sz="2000" dirty="0" err="1" smtClean="0">
                <a:cs typeface="Times New Roman" pitchFamily="18" charset="0"/>
              </a:rPr>
              <a:t>ţ</a:t>
            </a:r>
            <a:r>
              <a:rPr lang="en-US" sz="2000" dirty="0" err="1" smtClean="0"/>
              <a:t>ion</a:t>
            </a:r>
            <a:r>
              <a:rPr lang="ro-RO" sz="2000" dirty="0" smtClean="0"/>
              <a:t>ă</a:t>
            </a:r>
            <a:r>
              <a:rPr lang="en-US" sz="2000" dirty="0" err="1" smtClean="0"/>
              <a:t>rii</a:t>
            </a:r>
            <a:r>
              <a:rPr lang="en-US" sz="2000" dirty="0" smtClean="0"/>
              <a:t> tot un</a:t>
            </a:r>
            <a:endParaRPr lang="ro-RO" sz="20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o-RO" sz="2000" dirty="0" smtClean="0"/>
              <a:t>   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mecanic</a:t>
            </a:r>
            <a:r>
              <a:rPr lang="en-US" sz="2000" dirty="0" smtClean="0"/>
              <a:t>. </a:t>
            </a:r>
          </a:p>
        </p:txBody>
      </p:sp>
      <p:pic>
        <p:nvPicPr>
          <p:cNvPr id="9221" name="Picture 5" descr="http://www-groups.dcs.st-and.ac.uk/~history/BigPictures/Leibniz.jpe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28800"/>
            <a:ext cx="3387725" cy="41211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341</TotalTime>
  <Words>1946</Words>
  <Application>Microsoft Office PowerPoint</Application>
  <PresentationFormat>On-screen Show (4:3)</PresentationFormat>
  <Paragraphs>429</Paragraphs>
  <Slides>46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Solstice</vt:lpstr>
      <vt:lpstr>Document</vt:lpstr>
      <vt:lpstr>INFORMATICA ECONOMICA Curs 2</vt:lpstr>
      <vt:lpstr>1. CALCULATOARE  PERSONALE</vt:lpstr>
      <vt:lpstr>SCURT  ISTORIC   AL    CALCULATOARELOR</vt:lpstr>
      <vt:lpstr>ABACUL</vt:lpstr>
      <vt:lpstr>Precursori ai maşinilor de calculat</vt:lpstr>
      <vt:lpstr>ZARURILE LUI JOHN NAPIER</vt:lpstr>
      <vt:lpstr>PRIMELE MAŞINI DE CALCUL </vt:lpstr>
      <vt:lpstr> PASCALINA </vt:lpstr>
      <vt:lpstr> MAŞINA LUI LEIBNIZ</vt:lpstr>
      <vt:lpstr>RĂZBOIUL DE ŢESUT AL LUI  JOSEPH-MARIE JACQUARD</vt:lpstr>
      <vt:lpstr> MOTORUL DIFERENŢIAL AL LUI  CHARLES BABBAGE</vt:lpstr>
      <vt:lpstr>REŢEAUA DE COMUTATOARE A LUI  GEORGE BOOLE</vt:lpstr>
      <vt:lpstr>MAŞINA DE CODIFICARE A LUI  HERMAN HOLLERITH (1860-1929)</vt:lpstr>
      <vt:lpstr>CALCULATORUL ATANASOFF-BERRY</vt:lpstr>
      <vt:lpstr> CALCULATORUL     MARK  1</vt:lpstr>
      <vt:lpstr>JOHN VON NEUMANN  (1903-1957)</vt:lpstr>
      <vt:lpstr> GENERAŢIA   I – a  cu TUBURI ELECTRONICE  1945 - 1955</vt:lpstr>
      <vt:lpstr>CALCULATORUL ENIAC</vt:lpstr>
      <vt:lpstr>Prima generatie de calculatoare</vt:lpstr>
      <vt:lpstr>Slide 20</vt:lpstr>
      <vt:lpstr>Slide 21</vt:lpstr>
      <vt:lpstr>Generatia a treia</vt:lpstr>
      <vt:lpstr>Slide 23</vt:lpstr>
      <vt:lpstr>Generatia a 4-a</vt:lpstr>
      <vt:lpstr>Generatia a 4-a</vt:lpstr>
      <vt:lpstr>Generatia a 4-a</vt:lpstr>
      <vt:lpstr>Generatia a 5-a ???</vt:lpstr>
      <vt:lpstr>CALCULATOARE  CU   ARHITECTURA     VON  NEUMANN</vt:lpstr>
      <vt:lpstr>Arhitectura generala von Neumann</vt:lpstr>
      <vt:lpstr>Slide 30</vt:lpstr>
      <vt:lpstr>C O N F I G U R A Ţ I A         PC</vt:lpstr>
      <vt:lpstr>Configuratia  generala a unui PC</vt:lpstr>
      <vt:lpstr>Slide 33</vt:lpstr>
      <vt:lpstr>Input/Output PORTS</vt:lpstr>
      <vt:lpstr>M E M O R I A      INTERNĂ</vt:lpstr>
      <vt:lpstr>C o d i f i c a r e a       binară  </vt:lpstr>
      <vt:lpstr>Integrat  de memorie</vt:lpstr>
      <vt:lpstr>a. R A M       Random  Access Memory</vt:lpstr>
      <vt:lpstr>Ce trebuie stiu despre RAM?</vt:lpstr>
      <vt:lpstr>RAM     Caracteristici tehnice</vt:lpstr>
      <vt:lpstr>Slide 41</vt:lpstr>
      <vt:lpstr>b. ROM-BIOS       Read Only  Memory</vt:lpstr>
      <vt:lpstr>R O M B I O S – Basic Input Output System</vt:lpstr>
      <vt:lpstr> c. Memoria       CACHE</vt:lpstr>
      <vt:lpstr>d. M e m o r i a       C M O S</vt:lpstr>
      <vt:lpstr>e. Memoria     GRAM </vt:lpstr>
    </vt:vector>
  </TitlesOfParts>
  <Company>Academie de Studii Economice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INFORMATICA ECONOMICA Curs 2</dc:title>
  <dc:creator>IE</dc:creator>
  <cp:lastModifiedBy>IE</cp:lastModifiedBy>
  <cp:revision>22</cp:revision>
  <dcterms:created xsi:type="dcterms:W3CDTF">2013-10-15T08:53:25Z</dcterms:created>
  <dcterms:modified xsi:type="dcterms:W3CDTF">2014-10-10T06:10:09Z</dcterms:modified>
</cp:coreProperties>
</file>